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8" r:id="rId19"/>
    <p:sldId id="279" r:id="rId20"/>
    <p:sldId id="281" r:id="rId21"/>
    <p:sldId id="282" r:id="rId22"/>
  </p:sldIdLst>
  <p:sldSz cx="18288000" cy="10287000"/>
  <p:notesSz cx="6858000" cy="9144000"/>
  <p:embeddedFontLst>
    <p:embeddedFont>
      <p:font typeface="Fahkwang Extra-Light" panose="020B0604020202020204" charset="-34"/>
      <p:regular r:id="rId24"/>
    </p:embeddedFont>
    <p:embeddedFont>
      <p:font typeface="Fahkwang" panose="020B0604020202020204" charset="-34"/>
      <p:regular r:id="rId25"/>
    </p:embeddedFont>
    <p:embeddedFont>
      <p:font typeface="Fahkwang Italics" panose="020B0604020202020204" charset="-34"/>
      <p:regular r:id="rId26"/>
    </p:embeddedFont>
    <p:embeddedFont>
      <p:font typeface="Fahkwang Bold" panose="020B0604020202020204" charset="-34"/>
      <p:regular r:id="rId27"/>
    </p:embeddedFont>
    <p:embeddedFont>
      <p:font typeface="Maharlika" panose="020B0604020202020204" charset="-18"/>
      <p:regular r:id="rId28"/>
    </p:embeddedFont>
    <p:embeddedFont>
      <p:font typeface="Fahkwang Bold Italics" panose="020B0604020202020204" charset="-34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22" autoAdjust="0"/>
  </p:normalViewPr>
  <p:slideViewPr>
    <p:cSldViewPr>
      <p:cViewPr varScale="1">
        <p:scale>
          <a:sx n="45" d="100"/>
          <a:sy n="45" d="100"/>
        </p:scale>
        <p:origin x="-1272" y="15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3F7B1-864D-4AF6-8C33-8732356B05E6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F65DF-41B8-4C4B-883A-FA67A77B29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5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6446"/>
              </a:lnSpc>
            </a:pPr>
            <a:r>
              <a:rPr lang="pl-PL" sz="1200" dirty="0" smtClean="0">
                <a:solidFill>
                  <a:srgbClr val="FF0000"/>
                </a:solidFill>
                <a:latin typeface="Fahkwang"/>
              </a:rPr>
              <a:t>H</a:t>
            </a:r>
            <a:r>
              <a:rPr lang="en-US" sz="1200" dirty="0" err="1" smtClean="0">
                <a:solidFill>
                  <a:srgbClr val="FF0000"/>
                </a:solidFill>
                <a:latin typeface="Fahkwang"/>
              </a:rPr>
              <a:t>ormony</a:t>
            </a:r>
            <a:r>
              <a:rPr lang="en-US" sz="1200" dirty="0" smtClean="0">
                <a:solidFill>
                  <a:srgbClr val="FF0000"/>
                </a:solidFill>
                <a:latin typeface="Fahkwang"/>
              </a:rPr>
              <a:t>  </a:t>
            </a:r>
            <a:r>
              <a:rPr lang="en-US" sz="1200" dirty="0" err="1" smtClean="0">
                <a:solidFill>
                  <a:srgbClr val="FF0000"/>
                </a:solidFill>
                <a:latin typeface="Fahkwang"/>
              </a:rPr>
              <a:t>wpływają</a:t>
            </a:r>
            <a:r>
              <a:rPr lang="en-US" sz="1200" dirty="0" smtClean="0">
                <a:solidFill>
                  <a:srgbClr val="FF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Fahkwang"/>
              </a:rPr>
              <a:t>na</a:t>
            </a:r>
            <a:r>
              <a:rPr lang="en-US" sz="1200" dirty="0" smtClean="0">
                <a:solidFill>
                  <a:srgbClr val="FF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Fahkwang"/>
              </a:rPr>
              <a:t>jego</a:t>
            </a:r>
            <a:r>
              <a:rPr lang="en-US" sz="1200" dirty="0" smtClean="0">
                <a:solidFill>
                  <a:srgbClr val="FF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Fahkwang"/>
              </a:rPr>
              <a:t>nastroje</a:t>
            </a:r>
            <a:r>
              <a:rPr lang="en-US" sz="1200" dirty="0" smtClean="0">
                <a:solidFill>
                  <a:srgbClr val="FF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Fahkwang"/>
              </a:rPr>
              <a:t>i</a:t>
            </a:r>
            <a:r>
              <a:rPr lang="en-US" sz="1200" dirty="0" smtClean="0">
                <a:solidFill>
                  <a:srgbClr val="FF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Fahkwang"/>
              </a:rPr>
              <a:t>zachowanie</a:t>
            </a:r>
            <a:r>
              <a:rPr lang="en-US" sz="1200" dirty="0" smtClean="0">
                <a:solidFill>
                  <a:srgbClr val="FF0000"/>
                </a:solidFill>
                <a:latin typeface="Fahkwang"/>
              </a:rPr>
              <a:t>.</a:t>
            </a:r>
          </a:p>
          <a:p>
            <a:pPr>
              <a:lnSpc>
                <a:spcPts val="6446"/>
              </a:lnSpc>
            </a:pPr>
            <a:r>
              <a:rPr lang="pl-PL" sz="1200" dirty="0" smtClean="0">
                <a:solidFill>
                  <a:srgbClr val="000000"/>
                </a:solidFill>
                <a:latin typeface="Fahkwang"/>
              </a:rPr>
              <a:t>J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ednym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największych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zadań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okresu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dorastania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jest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ukształtowanie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nowej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tożsamości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4688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Przestaje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dzielić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sekretami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zamyka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w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łazience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każe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sobie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zamontować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zamek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w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pokoju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odbiera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telefonów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Rodzice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często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przestraszeni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tym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dziecko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od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oddala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próbują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przeciwdziałać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temu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wycofaniu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Tymczasem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jest ono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niezbędne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by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ukształtowała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nowa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niezależna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tożsamość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młodego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człowieka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</a:t>
            </a:r>
            <a:r>
              <a:rPr lang="pl-PL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wyciągaj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siłę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nastolatka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pokoju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rób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mu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wyrzutów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sumienia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powodu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nieustannego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separowania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To jest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czas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w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którym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potrzebuje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izolacji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by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poradzić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sobie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wszystkimi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zmianami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  <a:latin typeface="Fahkwang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4350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Robią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więc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wszystko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by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akceptację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uzyskać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nawet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jeżeli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jest to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szkodliwe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(np.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palenie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papierosów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picie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alkoholu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itp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Powiedzenie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dziecku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: „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Akceptuję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cię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takiego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jaki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jesteś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”, to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najlepsze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, co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możemy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mu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dać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w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okresie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dorastania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542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To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właśnie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chęć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wolności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pcha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młodych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ludzi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do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ucieczek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zachowań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ryzykownych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lub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do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próbowania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używek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.</a:t>
            </a:r>
            <a:r>
              <a:rPr lang="pl-PL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pozwól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współdecydować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o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wspólnych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kwestiach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rodzinnych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(np. 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tym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co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jemy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obiad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),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ingeruj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w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jego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styl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ubierania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Pamiętaj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więcej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kontroli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będzie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miał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nastolatek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tym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potrzeba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wolności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będzie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silniejsza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  <a:latin typeface="Fahkwang Bold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128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054"/>
              </a:lnSpc>
            </a:pP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Być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może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teraz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jako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nastolatek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wybierze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wypad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ze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znajomymi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. I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trzeba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to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zaakceptować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.</a:t>
            </a:r>
          </a:p>
          <a:p>
            <a:pPr>
              <a:lnSpc>
                <a:spcPts val="4054"/>
              </a:lnSpc>
            </a:pP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Warto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także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zacząć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słuchać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tego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, co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nastolatek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ma do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powiedzenia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. Jest to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czas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, w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którym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możemy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stopniowo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włączać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go do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ważnych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kwestii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rodzinnych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3916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Rolą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rodziców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jest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bycie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wtedy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blisko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wspólne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szukanie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rozwiązania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wyciągniecie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pomocnej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dłoni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nawet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jeżeli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czujemy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wewnętrzny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sprzeciw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611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-</a:t>
            </a:r>
            <a:r>
              <a:rPr lang="pl-PL" sz="1200" dirty="0" smtClean="0">
                <a:solidFill>
                  <a:srgbClr val="163459"/>
                </a:solidFill>
                <a:latin typeface="Fahkwang"/>
              </a:rPr>
              <a:t>1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dziecko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jest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agresywne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buntuje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podejmuje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ryzykowne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zachowania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pl-PL" sz="1200" dirty="0" smtClean="0">
                <a:solidFill>
                  <a:srgbClr val="163459"/>
                </a:solidFill>
                <a:latin typeface="Fahkwang"/>
              </a:rPr>
              <a:t> -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–</a:t>
            </a:r>
            <a:r>
              <a:rPr lang="pl-PL" sz="1200" dirty="0" smtClean="0">
                <a:solidFill>
                  <a:srgbClr val="163459"/>
                </a:solidFill>
                <a:latin typeface="Fahkwang"/>
              </a:rPr>
              <a:t>2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ma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kłopoty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koncentracją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i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zapamiętywaniem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sygnalizuje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chaos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myśli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pl-PL" sz="1200" dirty="0" smtClean="0">
                <a:solidFill>
                  <a:srgbClr val="163459"/>
                </a:solidFill>
                <a:latin typeface="Fahkwang"/>
              </a:rPr>
              <a:t>3-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ma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trudności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racjonalnym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myśleniem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codziennym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funkcjonowaniem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kontrolowaniem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emocji</a:t>
            </a:r>
            <a:r>
              <a:rPr lang="pl-PL" sz="1200" dirty="0" smtClean="0">
                <a:solidFill>
                  <a:srgbClr val="163459"/>
                </a:solidFill>
                <a:latin typeface="Fahkwang"/>
              </a:rPr>
              <a:t> 4-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skarży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na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objawy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somatyczne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: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ból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głowy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ból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brzucha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biegunki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wymioty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bóle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mięśni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163459"/>
              </a:solidFill>
              <a:latin typeface="Fahkwang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163459"/>
              </a:solidFill>
              <a:latin typeface="Fahkwang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01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5381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Tymczasem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drugiej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stronie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mamy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nastolatka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który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myśli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: „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Gdyby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mama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naprawdę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mnie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kochała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gdyby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im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na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mnie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zależało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domyśliliby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że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coś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jest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tak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”. </a:t>
            </a:r>
          </a:p>
          <a:p>
            <a:pPr>
              <a:lnSpc>
                <a:spcPts val="5381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Ten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rozdźwięk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sprawia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trudności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młodego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człowieka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narastają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małego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problemu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robi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coraz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większy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593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bardzo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empatyczni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ale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dlatego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nieczuli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tylko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racji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rozwoju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co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dzieje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mózgiem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Po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prostu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zauważają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co my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czujemy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zarzucajmy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więc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czegoś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zauważyli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wpędzajmy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w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poczucie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winy,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oczekujmy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domyślać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co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czujemy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47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Jeśli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dziecko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mówi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: „Jest mi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smutno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”,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mów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: „Ale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czemu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przecież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jest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taki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piękny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dzień,masz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wszystko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czym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ty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możesz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smucić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?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”.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Reagując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w ten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sposób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pozwalamy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dziecku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by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smutek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przeżyło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opowiedziało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Jeśli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podejmiemy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rozmowę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ten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temat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dziecko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pomoże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zweryfikować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to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smutek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złość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bezsilność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  <a:latin typeface="Fahkwang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132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Zmieniają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procesy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uwagi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koncentracji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skojarzenia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myślenia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llogicznego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Jedne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obszary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rozwijają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inne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natomiast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chwilowo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usypiają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endParaRPr lang="pl-PL" sz="1200" dirty="0" smtClean="0">
              <a:solidFill>
                <a:srgbClr val="000000"/>
              </a:solidFill>
              <a:latin typeface="Fahkwang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52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Nawet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jeśli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do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tej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pory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było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problemów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bliskością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to w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okresie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dorastania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wszystko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diametralnie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zmienia</a:t>
            </a:r>
            <a:r>
              <a:rPr lang="en-US" sz="1200" dirty="0" smtClean="0">
                <a:solidFill>
                  <a:srgbClr val="FF0000"/>
                </a:solidFill>
                <a:latin typeface="Fahkwang"/>
              </a:rPr>
              <a:t>.</a:t>
            </a:r>
            <a:r>
              <a:rPr lang="en-US" sz="12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Nastolatki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zmieniają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swoje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priorytety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społeczne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co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często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spotyka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niezrozumieniem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żalem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rodziców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197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Jednym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głównych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zadań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okresu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adolescencji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jest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dojrzewanie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społeczne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W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tym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czasie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ważne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jest, by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młody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człowiek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zyskiwał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doświadczenia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w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złożonych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relacjach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związkach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przyjaźniach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a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nawet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konfliktach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 </a:t>
            </a:r>
            <a:endParaRPr lang="pl-PL" sz="1200" dirty="0" smtClean="0">
              <a:solidFill>
                <a:srgbClr val="000000"/>
              </a:solidFill>
              <a:latin typeface="Fahkwang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67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Potrzebę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eksperymentowania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zaspokaja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poprzez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częste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zmiany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wizerunku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próbowanie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nowych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rzeczy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nawiązywanie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spontanicznych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relacji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intymnych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lub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ostentacyjne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łamanie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reguł</a:t>
            </a:r>
            <a:r>
              <a:rPr lang="en-US" sz="1200" dirty="0" smtClean="0">
                <a:solidFill>
                  <a:srgbClr val="CC669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CC6699"/>
                </a:solidFill>
                <a:latin typeface="Fahkwang Bold"/>
              </a:rPr>
              <a:t>społecznych</a:t>
            </a:r>
            <a:r>
              <a:rPr lang="en-US" sz="1200" dirty="0" smtClean="0">
                <a:solidFill>
                  <a:srgbClr val="CC6699"/>
                </a:solidFill>
                <a:latin typeface="Fahkwang"/>
              </a:rPr>
              <a:t>.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Niestety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nastolatek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zawsze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wybiera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bezpieczne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drogi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.   </a:t>
            </a:r>
            <a:r>
              <a:rPr lang="pl-PL" sz="1200" dirty="0" smtClean="0">
                <a:solidFill>
                  <a:srgbClr val="FF0000"/>
                </a:solidFill>
                <a:latin typeface="Fahkwang"/>
              </a:rPr>
              <a:t>Ważne by rodzice stawiali granice i wyciągali konsekwencje.</a:t>
            </a:r>
            <a:endParaRPr lang="en-US" sz="1200" dirty="0" smtClean="0">
              <a:solidFill>
                <a:srgbClr val="FF0000"/>
              </a:solidFill>
              <a:latin typeface="Fahkwang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4300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Tutaj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dużą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rolę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odgrywają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rodzice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których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zadaniem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jest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przewidzieć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rezultat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zachowania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 </a:t>
            </a:r>
            <a:r>
              <a:rPr lang="pl-PL" sz="1200" dirty="0" smtClean="0">
                <a:solidFill>
                  <a:srgbClr val="000000"/>
                </a:solidFill>
                <a:latin typeface="Fahkwang"/>
              </a:rPr>
              <a:t>poinformować o konsekwencjach.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Czasami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trzeba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prostu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interweniować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bez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względu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nadszarpnięcie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wspólnych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relacji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781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Nie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wyśmiewaj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ich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nawet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jeśli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wydają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ci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dziwne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Pójdźcie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razem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na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zakupy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do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całkiem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innego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sklepu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kupcie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coś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nawet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dla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Extra-Light"/>
              </a:rPr>
              <a:t>żartu</a:t>
            </a:r>
            <a:r>
              <a:rPr lang="en-US" sz="1200" dirty="0" smtClean="0">
                <a:solidFill>
                  <a:srgbClr val="000000"/>
                </a:solidFill>
                <a:latin typeface="Fahkwang Extra-Light"/>
              </a:rPr>
              <a:t>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86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.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Bliskość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jest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naturalną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potrzebą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każdego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człowieka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, a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jeśli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nastolatek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poczuje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się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odrzucony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i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samotny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, to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może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próbować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tę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bliskość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uzyskać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w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inny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sposób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, np.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poprzez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ryzykowne</a:t>
            </a:r>
            <a:r>
              <a:rPr lang="en-US" sz="1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 Bold"/>
              </a:rPr>
              <a:t>kontakty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Mów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słowami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miłości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szacunku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i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akceptacji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. W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konfliktach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z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innymi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zawsze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stawaj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po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jego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stronie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(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oczywiście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możesz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zwrócić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mu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uwagę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że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nie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postąpił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słusznie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, ale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nie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przy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innych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). I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najważniejsze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–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nastolatek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również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potrzebuje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słów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„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Kocham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cię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”, „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Jesteś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dla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mnie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ważny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”, „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Słucham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cię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”.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Te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słowa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budują</a:t>
            </a:r>
            <a:r>
              <a:rPr lang="en-US" sz="1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FF3131"/>
                </a:solidFill>
                <a:latin typeface="Fahkwang Bold"/>
              </a:rPr>
              <a:t>bliskość</a:t>
            </a:r>
            <a:r>
              <a:rPr lang="pl-PL" sz="1200" dirty="0" smtClean="0">
                <a:solidFill>
                  <a:srgbClr val="FF3131"/>
                </a:solidFill>
                <a:latin typeface="Fahkwang Bold"/>
              </a:rPr>
              <a:t> 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Zaspokojenie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tej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potrzeby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u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nastolatków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to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nie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lada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wyzwanie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. Z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jednej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strony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dziecko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nas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odrzuca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, a z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drugiej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chce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być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163459"/>
                </a:solidFill>
                <a:latin typeface="Fahkwang"/>
              </a:rPr>
              <a:t>blisko</a:t>
            </a:r>
            <a:r>
              <a:rPr lang="en-US" sz="1200" dirty="0" smtClean="0">
                <a:solidFill>
                  <a:srgbClr val="163459"/>
                </a:solidFill>
                <a:latin typeface="Fahkwang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163459"/>
              </a:solidFill>
              <a:latin typeface="Fahkwang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905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Maluszek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ma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silną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potrzebę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przynależności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do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rodziców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Kiedy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dziecko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dorasta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, to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pierwsze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skrzypce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grają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rówieśnicy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Rodzina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pozostaje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na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drugim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planie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, co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dla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wielu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rodziców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 jest </a:t>
            </a:r>
            <a:r>
              <a:rPr lang="en-US" sz="1200" dirty="0" err="1" smtClean="0">
                <a:solidFill>
                  <a:srgbClr val="000000"/>
                </a:solidFill>
                <a:latin typeface="Fahkwang Bold"/>
              </a:rPr>
              <a:t>trudne</a:t>
            </a:r>
            <a:r>
              <a:rPr lang="en-US" sz="1200" dirty="0" smtClean="0">
                <a:solidFill>
                  <a:srgbClr val="000000"/>
                </a:solidFill>
                <a:latin typeface="Fahkwang Bold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To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dlatego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spokojne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dotąd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dziecko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zaczyna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słuchać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głośnej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muzyki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(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bo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koledzy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też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słuchają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),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albo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nagle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ulubionym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kolorem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staje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czarny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(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bo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koleżanki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uważają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że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róż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 jest </a:t>
            </a:r>
            <a:r>
              <a:rPr lang="en-US" sz="1200" dirty="0" err="1" smtClean="0">
                <a:solidFill>
                  <a:srgbClr val="000000"/>
                </a:solidFill>
                <a:latin typeface="Fahkwang"/>
              </a:rPr>
              <a:t>dziecinny</a:t>
            </a:r>
            <a:r>
              <a:rPr lang="en-US" sz="1200" dirty="0" smtClean="0">
                <a:solidFill>
                  <a:srgbClr val="000000"/>
                </a:solidFill>
                <a:latin typeface="Fahkwang"/>
              </a:rPr>
              <a:t>).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65DF-41B8-4C4B-883A-FA67A77B292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40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851"/>
            </a:stretch>
          </a:blipFill>
        </p:spPr>
      </p:sp>
      <p:sp>
        <p:nvSpPr>
          <p:cNvPr id="3" name="Freeform 3"/>
          <p:cNvSpPr/>
          <p:nvPr/>
        </p:nvSpPr>
        <p:spPr>
          <a:xfrm rot="6097212">
            <a:off x="3544497" y="4715601"/>
            <a:ext cx="17350689" cy="17525948"/>
          </a:xfrm>
          <a:custGeom>
            <a:avLst/>
            <a:gdLst/>
            <a:ahLst/>
            <a:cxnLst/>
            <a:rect l="l" t="t" r="r" b="b"/>
            <a:pathLst>
              <a:path w="17350689" h="17525948">
                <a:moveTo>
                  <a:pt x="0" y="0"/>
                </a:moveTo>
                <a:lnTo>
                  <a:pt x="17350689" y="0"/>
                </a:lnTo>
                <a:lnTo>
                  <a:pt x="17350689" y="17525948"/>
                </a:lnTo>
                <a:lnTo>
                  <a:pt x="0" y="17525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815580"/>
            <a:ext cx="16230600" cy="6655840"/>
            <a:chOff x="0" y="0"/>
            <a:chExt cx="21640800" cy="8874453"/>
          </a:xfrm>
        </p:grpSpPr>
        <p:sp>
          <p:nvSpPr>
            <p:cNvPr id="5" name="TextBox 5"/>
            <p:cNvSpPr txBox="1"/>
            <p:nvPr/>
          </p:nvSpPr>
          <p:spPr>
            <a:xfrm>
              <a:off x="0" y="76176"/>
              <a:ext cx="21640800" cy="6433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01"/>
                </a:lnSpc>
              </a:pPr>
              <a:r>
                <a:rPr lang="en-US" sz="9201">
                  <a:solidFill>
                    <a:srgbClr val="FFFFFF"/>
                  </a:solidFill>
                  <a:latin typeface="Maharlika"/>
                </a:rPr>
                <a:t>Jak mówić do nastolatków, żeby nas słuchały i jak słuchać, żeby chciały z nami rozmawiać?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10426700" y="6610769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8025507"/>
              <a:ext cx="21640800" cy="848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3899" spc="409">
                  <a:solidFill>
                    <a:srgbClr val="FFFFFF"/>
                  </a:solidFill>
                  <a:latin typeface="Fahkwang Extra-Light"/>
                </a:rPr>
                <a:t>KARINA KOŁDRA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895722" y="-9466158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0173" y="385799"/>
            <a:ext cx="15770482" cy="6514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3"/>
              </a:lnSpc>
            </a:pPr>
            <a:r>
              <a:rPr lang="en-US" sz="4459" dirty="0">
                <a:solidFill>
                  <a:srgbClr val="FF3131"/>
                </a:solidFill>
                <a:latin typeface="Fahkwang Bold Italics"/>
              </a:rPr>
              <a:t>3. </a:t>
            </a:r>
            <a:r>
              <a:rPr lang="en-US" sz="4459" dirty="0" err="1">
                <a:solidFill>
                  <a:srgbClr val="FF3131"/>
                </a:solidFill>
                <a:latin typeface="Fahkwang Bold Italics"/>
              </a:rPr>
              <a:t>Potrzeba</a:t>
            </a:r>
            <a:r>
              <a:rPr lang="en-US" sz="4459" dirty="0">
                <a:solidFill>
                  <a:srgbClr val="FF3131"/>
                </a:solidFill>
                <a:latin typeface="Fahkwang Bold Italics"/>
              </a:rPr>
              <a:t> </a:t>
            </a:r>
            <a:r>
              <a:rPr lang="en-US" sz="4459" dirty="0" err="1">
                <a:solidFill>
                  <a:srgbClr val="FF3131"/>
                </a:solidFill>
                <a:latin typeface="Fahkwang Bold Italics"/>
              </a:rPr>
              <a:t>przynależności</a:t>
            </a:r>
            <a:endParaRPr lang="en-US" sz="4459" dirty="0">
              <a:solidFill>
                <a:srgbClr val="FF3131"/>
              </a:solidFill>
              <a:latin typeface="Fahkwang Bold Italics"/>
            </a:endParaRPr>
          </a:p>
          <a:p>
            <a:pPr>
              <a:lnSpc>
                <a:spcPts val="5071"/>
              </a:lnSpc>
            </a:pPr>
            <a:endParaRPr lang="pl-PL" sz="4800" dirty="0" smtClean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071"/>
              </a:lnSpc>
            </a:pPr>
            <a:r>
              <a:rPr lang="en-US" sz="4800" dirty="0" err="1" smtClean="0">
                <a:solidFill>
                  <a:srgbClr val="000000"/>
                </a:solidFill>
                <a:latin typeface="Fahkwang Bold"/>
              </a:rPr>
              <a:t>Kolejna</a:t>
            </a:r>
            <a:r>
              <a:rPr lang="en-US" sz="48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potrzeba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, z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której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się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nigdy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nie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Fahkwang Bold"/>
              </a:rPr>
              <a:t>wyrasta</a:t>
            </a:r>
            <a:r>
              <a:rPr lang="pl-PL" sz="4800" dirty="0" smtClean="0">
                <a:solidFill>
                  <a:srgbClr val="000000"/>
                </a:solidFill>
                <a:latin typeface="Fahkwang Bold"/>
              </a:rPr>
              <a:t>. </a:t>
            </a:r>
            <a:r>
              <a:rPr lang="en-US" sz="4800" dirty="0" err="1" smtClean="0">
                <a:solidFill>
                  <a:srgbClr val="000000"/>
                </a:solidFill>
                <a:latin typeface="Fahkwang Bold"/>
              </a:rPr>
              <a:t>Zmienia</a:t>
            </a:r>
            <a:r>
              <a:rPr lang="en-US" sz="48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ona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jedynie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swoją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formę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. </a:t>
            </a:r>
            <a:endParaRPr lang="pl-PL" sz="4800" dirty="0" smtClean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071"/>
              </a:lnSpc>
            </a:pPr>
            <a:endParaRPr lang="pl-PL" sz="4800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071"/>
              </a:lnSpc>
            </a:pPr>
            <a:r>
              <a:rPr lang="en-US" sz="4800" dirty="0" err="1" smtClean="0">
                <a:solidFill>
                  <a:srgbClr val="FF3131"/>
                </a:solidFill>
                <a:latin typeface="Fahkwang Bold"/>
              </a:rPr>
              <a:t>Nastolatek</a:t>
            </a:r>
            <a:r>
              <a:rPr lang="en-US" sz="48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chce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przede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wszystkim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przynależeć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do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grupy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 smtClean="0">
                <a:solidFill>
                  <a:srgbClr val="FF3131"/>
                </a:solidFill>
                <a:latin typeface="Fahkwang Bold"/>
              </a:rPr>
              <a:t>rówieśniczej</a:t>
            </a:r>
            <a:r>
              <a:rPr lang="en-US" sz="4800" dirty="0" smtClean="0">
                <a:solidFill>
                  <a:srgbClr val="FF3131"/>
                </a:solidFill>
                <a:latin typeface="Fahkwang Bold"/>
              </a:rPr>
              <a:t>.</a:t>
            </a:r>
            <a:r>
              <a:rPr lang="en-US" sz="4800" dirty="0" smtClean="0">
                <a:solidFill>
                  <a:srgbClr val="000000"/>
                </a:solidFill>
                <a:latin typeface="Fahkwang"/>
              </a:rPr>
              <a:t> </a:t>
            </a:r>
            <a:endParaRPr lang="en-US" sz="4800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3900"/>
              </a:lnSpc>
            </a:pPr>
            <a:endParaRPr lang="en-US" sz="3622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353"/>
              </a:lnSpc>
            </a:pPr>
            <a:endParaRPr lang="en-US" sz="3622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353"/>
              </a:lnSpc>
            </a:pPr>
            <a:endParaRPr lang="en-US" sz="3622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353"/>
              </a:lnSpc>
            </a:pPr>
            <a:endParaRPr lang="en-US" sz="3622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881"/>
              </a:lnSpc>
            </a:pPr>
            <a:endParaRPr lang="en-US" sz="3622" dirty="0">
              <a:solidFill>
                <a:srgbClr val="000000"/>
              </a:solidFill>
              <a:latin typeface="Fahkwang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786" y="5256618"/>
            <a:ext cx="8331214" cy="449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908620" y="-9506325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266700"/>
            <a:ext cx="15239351" cy="56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7"/>
              </a:lnSpc>
            </a:pPr>
            <a:r>
              <a:rPr lang="en-US" sz="4400" b="1" dirty="0">
                <a:solidFill>
                  <a:srgbClr val="FF3131"/>
                </a:solidFill>
                <a:latin typeface="Fahkwang Italics"/>
              </a:rPr>
              <a:t>4. </a:t>
            </a:r>
            <a:r>
              <a:rPr lang="en-US" sz="4400" b="1" dirty="0" err="1">
                <a:solidFill>
                  <a:srgbClr val="FF3131"/>
                </a:solidFill>
                <a:latin typeface="Fahkwang Italics"/>
              </a:rPr>
              <a:t>Potrzeba</a:t>
            </a:r>
            <a:r>
              <a:rPr lang="en-US" sz="4400" b="1" dirty="0">
                <a:solidFill>
                  <a:srgbClr val="FF3131"/>
                </a:solidFill>
                <a:latin typeface="Fahkwang Italics"/>
              </a:rPr>
              <a:t> </a:t>
            </a:r>
            <a:r>
              <a:rPr lang="en-US" sz="4400" b="1" dirty="0" err="1">
                <a:solidFill>
                  <a:srgbClr val="FF3131"/>
                </a:solidFill>
                <a:latin typeface="Fahkwang Italics"/>
              </a:rPr>
              <a:t>intymności</a:t>
            </a:r>
            <a:endParaRPr lang="en-US" sz="4400" b="1" dirty="0">
              <a:solidFill>
                <a:srgbClr val="FF3131"/>
              </a:solidFill>
              <a:latin typeface="Fahkwang Italics"/>
            </a:endParaRPr>
          </a:p>
          <a:p>
            <a:pPr>
              <a:lnSpc>
                <a:spcPts val="4707"/>
              </a:lnSpc>
            </a:pPr>
            <a:endParaRPr lang="pl-PL" sz="4400" dirty="0" smtClean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470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Fahkwang"/>
              </a:rPr>
              <a:t>Doskonale</a:t>
            </a:r>
            <a:r>
              <a:rPr lang="en-US" sz="44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widać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moment, w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którym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dziecko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zaczyna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mieć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silną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potrzebę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intymności</a:t>
            </a:r>
            <a:r>
              <a:rPr lang="en-US" sz="4400" dirty="0" smtClean="0">
                <a:solidFill>
                  <a:srgbClr val="000000"/>
                </a:solidFill>
                <a:latin typeface="Fahkwang"/>
              </a:rPr>
              <a:t>.. </a:t>
            </a:r>
            <a:endParaRPr lang="en-US" sz="4400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4707"/>
              </a:lnSpc>
            </a:pPr>
            <a:endParaRPr lang="pl-PL" sz="4800" dirty="0" smtClean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4707"/>
              </a:lnSpc>
            </a:pPr>
            <a:r>
              <a:rPr lang="en-US" sz="4800" dirty="0" smtClean="0">
                <a:solidFill>
                  <a:srgbClr val="FF3131"/>
                </a:solidFill>
                <a:latin typeface="Fahkwang Bold"/>
              </a:rPr>
              <a:t>Jest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jeden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najlepszy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sposób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na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zaspokojenie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potrzeby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intymności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–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uszanowanie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jej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.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endParaRPr lang="en-US" sz="3362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249"/>
              </a:lnSpc>
            </a:pPr>
            <a:endParaRPr lang="en-US" sz="3362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249"/>
              </a:lnSpc>
            </a:pPr>
            <a:endParaRPr lang="en-US" sz="3362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249"/>
              </a:lnSpc>
            </a:pPr>
            <a:endParaRPr lang="en-US" sz="3362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753"/>
              </a:lnSpc>
            </a:pPr>
            <a:endParaRPr lang="en-US" sz="3362" dirty="0">
              <a:solidFill>
                <a:srgbClr val="000000"/>
              </a:solidFill>
              <a:latin typeface="Fahkwang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4991100"/>
            <a:ext cx="8077201" cy="529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895722" y="-9466158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23820"/>
            <a:ext cx="13509894" cy="755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37"/>
              </a:lnSpc>
            </a:pPr>
            <a:r>
              <a:rPr lang="en-US" sz="4400" dirty="0">
                <a:solidFill>
                  <a:srgbClr val="FF3131"/>
                </a:solidFill>
                <a:latin typeface="Fahkwang Bold Italics"/>
              </a:rPr>
              <a:t>5. </a:t>
            </a:r>
            <a:r>
              <a:rPr lang="en-US" sz="4400" dirty="0" err="1">
                <a:solidFill>
                  <a:srgbClr val="FF3131"/>
                </a:solidFill>
                <a:latin typeface="Fahkwang Bold Italics"/>
              </a:rPr>
              <a:t>Potrzeba</a:t>
            </a:r>
            <a:r>
              <a:rPr lang="en-US" sz="4400" dirty="0">
                <a:solidFill>
                  <a:srgbClr val="FF3131"/>
                </a:solidFill>
                <a:latin typeface="Fahkwang Bold Italics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Fahkwang Bold Italics"/>
              </a:rPr>
              <a:t>akceptacji</a:t>
            </a:r>
            <a:endParaRPr lang="en-US" sz="4400" dirty="0">
              <a:solidFill>
                <a:srgbClr val="FF3131"/>
              </a:solidFill>
              <a:latin typeface="Fahkwang Bold Italics"/>
            </a:endParaRPr>
          </a:p>
          <a:p>
            <a:pPr>
              <a:lnSpc>
                <a:spcPts val="5488"/>
              </a:lnSpc>
            </a:pPr>
            <a:endParaRPr lang="pl-PL" sz="4400" dirty="0" smtClean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5488"/>
              </a:lnSpc>
            </a:pPr>
            <a:r>
              <a:rPr lang="en-US" sz="4400" dirty="0" smtClean="0">
                <a:solidFill>
                  <a:srgbClr val="000000"/>
                </a:solidFill>
                <a:latin typeface="Fahkwang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potrzeba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ściśle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wiąże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chęcią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przynależności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do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grupy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Nastolatkowie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chcą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być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akceptowani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szczególnie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przez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rówieśników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. </a:t>
            </a:r>
            <a:endParaRPr lang="pl-PL" sz="4400" dirty="0" smtClean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5488"/>
              </a:lnSpc>
            </a:pPr>
            <a:r>
              <a:rPr lang="pl-PL" sz="4400" dirty="0" smtClean="0">
                <a:solidFill>
                  <a:srgbClr val="000000"/>
                </a:solidFill>
                <a:latin typeface="Fahkwang"/>
              </a:rPr>
              <a:t>C</a:t>
            </a:r>
            <a:r>
              <a:rPr lang="en-US" sz="4400" dirty="0" err="1" smtClean="0">
                <a:solidFill>
                  <a:srgbClr val="000000"/>
                </a:solidFill>
                <a:latin typeface="Fahkwang"/>
              </a:rPr>
              <a:t>hcą</a:t>
            </a:r>
            <a:r>
              <a:rPr lang="en-US" sz="44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być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akceptowani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również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przez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swoich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rodziców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. To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właśnie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w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tym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obszarze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jest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najwięcej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konfliktów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.</a:t>
            </a:r>
          </a:p>
          <a:p>
            <a:pPr>
              <a:lnSpc>
                <a:spcPts val="3867"/>
              </a:lnSpc>
            </a:pPr>
            <a:endParaRPr lang="en-US" sz="3920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2249"/>
              </a:lnSpc>
            </a:pPr>
            <a:endParaRPr lang="en-US" sz="3920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2753"/>
              </a:lnSpc>
            </a:pPr>
            <a:endParaRPr lang="en-US" sz="3920" dirty="0">
              <a:solidFill>
                <a:srgbClr val="FF3131"/>
              </a:solidFill>
              <a:latin typeface="Fahkwang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7600" y="6177518"/>
            <a:ext cx="6858000" cy="3766582"/>
          </a:xfrm>
          <a:custGeom>
            <a:avLst/>
            <a:gdLst/>
            <a:ahLst/>
            <a:cxnLst/>
            <a:rect l="l" t="t" r="r" b="b"/>
            <a:pathLst>
              <a:path w="3989836" h="3307937">
                <a:moveTo>
                  <a:pt x="0" y="0"/>
                </a:moveTo>
                <a:lnTo>
                  <a:pt x="3989836" y="0"/>
                </a:lnTo>
                <a:lnTo>
                  <a:pt x="3989836" y="3307936"/>
                </a:lnTo>
                <a:lnTo>
                  <a:pt x="0" y="3307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895722" y="-9466158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2927" y="263916"/>
            <a:ext cx="13790274" cy="7450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23"/>
              </a:lnSpc>
            </a:pPr>
            <a:r>
              <a:rPr lang="en-US" sz="4400" dirty="0">
                <a:solidFill>
                  <a:srgbClr val="FF3131"/>
                </a:solidFill>
                <a:latin typeface="Fahkwang Bold Italics"/>
              </a:rPr>
              <a:t>6. </a:t>
            </a:r>
            <a:r>
              <a:rPr lang="en-US" sz="4400" dirty="0" err="1">
                <a:solidFill>
                  <a:srgbClr val="FF3131"/>
                </a:solidFill>
                <a:latin typeface="Fahkwang Bold Italics"/>
              </a:rPr>
              <a:t>Potrzeba</a:t>
            </a:r>
            <a:r>
              <a:rPr lang="en-US" sz="4400" dirty="0">
                <a:solidFill>
                  <a:srgbClr val="FF3131"/>
                </a:solidFill>
                <a:latin typeface="Fahkwang Bold Italics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Fahkwang Bold Italics"/>
              </a:rPr>
              <a:t>wolności</a:t>
            </a:r>
            <a:endParaRPr lang="en-US" sz="4400" dirty="0">
              <a:solidFill>
                <a:srgbClr val="FF3131"/>
              </a:solidFill>
              <a:latin typeface="Fahkwang Bold Italics"/>
            </a:endParaRPr>
          </a:p>
          <a:p>
            <a:pPr>
              <a:lnSpc>
                <a:spcPts val="4935"/>
              </a:lnSpc>
            </a:pPr>
            <a:endParaRPr lang="pl-PL" sz="4400" dirty="0" smtClean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4935"/>
              </a:lnSpc>
            </a:pPr>
            <a:r>
              <a:rPr lang="en-US" sz="4400" dirty="0" smtClean="0">
                <a:solidFill>
                  <a:srgbClr val="000000"/>
                </a:solidFill>
                <a:latin typeface="Fahkwang"/>
              </a:rPr>
              <a:t>J</a:t>
            </a:r>
            <a:r>
              <a:rPr lang="en-US" sz="4400" dirty="0" smtClean="0">
                <a:solidFill>
                  <a:srgbClr val="000000"/>
                </a:solidFill>
                <a:latin typeface="Fahkwang Bold"/>
              </a:rPr>
              <a:t>est 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to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najważniejsza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potrzeba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która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rodzi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się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w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okresie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adolescencji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Wyzwolenie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się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spod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kontroli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rodziców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to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marzenie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prawie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każdego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 Bold"/>
              </a:rPr>
              <a:t>nastolatka</a:t>
            </a:r>
            <a:r>
              <a:rPr lang="en-US" sz="4400" dirty="0">
                <a:solidFill>
                  <a:srgbClr val="000000"/>
                </a:solidFill>
                <a:latin typeface="Fahkwang Bold"/>
              </a:rPr>
              <a:t>. </a:t>
            </a:r>
          </a:p>
          <a:p>
            <a:pPr>
              <a:lnSpc>
                <a:spcPts val="4935"/>
              </a:lnSpc>
            </a:pPr>
            <a:endParaRPr lang="en-US" sz="4400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4935"/>
              </a:lnSpc>
            </a:pPr>
            <a:r>
              <a:rPr lang="en-US" sz="4400" dirty="0" err="1">
                <a:solidFill>
                  <a:srgbClr val="000000"/>
                </a:solidFill>
                <a:latin typeface="Fahkwang"/>
              </a:rPr>
              <a:t>Jak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wspierać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potrzebę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ahkwang"/>
              </a:rPr>
              <a:t>wolności</a:t>
            </a:r>
            <a:r>
              <a:rPr lang="en-US" sz="4400" dirty="0">
                <a:solidFill>
                  <a:srgbClr val="000000"/>
                </a:solidFill>
                <a:latin typeface="Fahkwang"/>
              </a:rPr>
              <a:t>?</a:t>
            </a:r>
          </a:p>
          <a:p>
            <a:pPr>
              <a:lnSpc>
                <a:spcPts val="4935"/>
              </a:lnSpc>
            </a:pPr>
            <a:r>
              <a:rPr lang="en-US" sz="4400" dirty="0" err="1">
                <a:solidFill>
                  <a:srgbClr val="FF3131"/>
                </a:solidFill>
                <a:latin typeface="Fahkwang Bold"/>
              </a:rPr>
              <a:t>Daj</a:t>
            </a:r>
            <a:r>
              <a:rPr lang="en-US" sz="44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Fahkwang Bold"/>
              </a:rPr>
              <a:t>swojemu</a:t>
            </a:r>
            <a:r>
              <a:rPr lang="en-US" sz="44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Fahkwang Bold"/>
              </a:rPr>
              <a:t>nastolatkowi</a:t>
            </a:r>
            <a:r>
              <a:rPr lang="en-US" sz="44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Fahkwang Bold"/>
              </a:rPr>
              <a:t>jak</a:t>
            </a:r>
            <a:r>
              <a:rPr lang="en-US" sz="44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Fahkwang Bold"/>
              </a:rPr>
              <a:t>najwięcej</a:t>
            </a:r>
            <a:r>
              <a:rPr lang="en-US" sz="44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Fahkwang Bold"/>
              </a:rPr>
              <a:t>wolności</a:t>
            </a:r>
            <a:r>
              <a:rPr lang="en-US" sz="4400" dirty="0">
                <a:solidFill>
                  <a:srgbClr val="FF3131"/>
                </a:solidFill>
                <a:latin typeface="Fahkwang Bold"/>
              </a:rPr>
              <a:t>. </a:t>
            </a:r>
            <a:r>
              <a:rPr lang="en-US" sz="4400" dirty="0" err="1">
                <a:solidFill>
                  <a:srgbClr val="FF3131"/>
                </a:solidFill>
                <a:latin typeface="Fahkwang Bold"/>
              </a:rPr>
              <a:t>Pytaj</a:t>
            </a:r>
            <a:r>
              <a:rPr lang="en-US" sz="4400" dirty="0">
                <a:solidFill>
                  <a:srgbClr val="FF3131"/>
                </a:solidFill>
                <a:latin typeface="Fahkwang Bold"/>
              </a:rPr>
              <a:t> o </a:t>
            </a:r>
            <a:r>
              <a:rPr lang="en-US" sz="4400" dirty="0" err="1">
                <a:solidFill>
                  <a:srgbClr val="FF3131"/>
                </a:solidFill>
                <a:latin typeface="Fahkwang Bold"/>
              </a:rPr>
              <a:t>jego</a:t>
            </a:r>
            <a:r>
              <a:rPr lang="en-US" sz="44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400" dirty="0" err="1" smtClean="0">
                <a:solidFill>
                  <a:srgbClr val="FF3131"/>
                </a:solidFill>
                <a:latin typeface="Fahkwang Bold"/>
              </a:rPr>
              <a:t>zdanie</a:t>
            </a:r>
            <a:r>
              <a:rPr lang="pl-PL" sz="4400" dirty="0" smtClean="0">
                <a:solidFill>
                  <a:srgbClr val="FF3131"/>
                </a:solidFill>
                <a:latin typeface="Fahkwang Bold"/>
              </a:rPr>
              <a:t>.</a:t>
            </a:r>
            <a:endParaRPr lang="en-US" sz="3525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3624"/>
              </a:lnSpc>
            </a:pPr>
            <a:endParaRPr lang="en-US" sz="3525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107"/>
              </a:lnSpc>
            </a:pPr>
            <a:endParaRPr lang="en-US" sz="3525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2580"/>
              </a:lnSpc>
            </a:pPr>
            <a:endParaRPr lang="en-US" sz="3525" dirty="0">
              <a:solidFill>
                <a:srgbClr val="000000"/>
              </a:solidFill>
              <a:latin typeface="Fahkwang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563601" y="3419619"/>
            <a:ext cx="4724400" cy="6600681"/>
          </a:xfrm>
          <a:custGeom>
            <a:avLst/>
            <a:gdLst/>
            <a:ahLst/>
            <a:cxnLst/>
            <a:rect l="l" t="t" r="r" b="b"/>
            <a:pathLst>
              <a:path w="3880273" h="5613415">
                <a:moveTo>
                  <a:pt x="0" y="0"/>
                </a:moveTo>
                <a:lnTo>
                  <a:pt x="3880273" y="0"/>
                </a:lnTo>
                <a:lnTo>
                  <a:pt x="3880273" y="5613415"/>
                </a:lnTo>
                <a:lnTo>
                  <a:pt x="0" y="5613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984820" y="-9168420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6499" y="196145"/>
            <a:ext cx="15848968" cy="215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4"/>
              </a:lnSpc>
            </a:pPr>
            <a:r>
              <a:rPr lang="en-US" sz="5514" dirty="0" err="1" smtClean="0">
                <a:solidFill>
                  <a:srgbClr val="FF0000"/>
                </a:solidFill>
                <a:latin typeface="Maharlika"/>
              </a:rPr>
              <a:t>Zmienia</a:t>
            </a:r>
            <a:r>
              <a:rPr lang="en-US" sz="5514" dirty="0" smtClean="0">
                <a:solidFill>
                  <a:srgbClr val="FF0000"/>
                </a:solidFill>
                <a:latin typeface="Maharlika"/>
              </a:rPr>
              <a:t> </a:t>
            </a:r>
            <a:r>
              <a:rPr lang="en-US" sz="5514" dirty="0" err="1">
                <a:solidFill>
                  <a:srgbClr val="FF0000"/>
                </a:solidFill>
                <a:latin typeface="Maharlika"/>
              </a:rPr>
              <a:t>się</a:t>
            </a:r>
            <a:r>
              <a:rPr lang="en-US" sz="5514" dirty="0">
                <a:solidFill>
                  <a:srgbClr val="FF0000"/>
                </a:solidFill>
                <a:latin typeface="Maharlika"/>
              </a:rPr>
              <a:t> </a:t>
            </a:r>
            <a:r>
              <a:rPr lang="en-US" sz="5514" dirty="0" err="1">
                <a:solidFill>
                  <a:srgbClr val="FF0000"/>
                </a:solidFill>
                <a:latin typeface="Maharlika"/>
              </a:rPr>
              <a:t>dziecko</a:t>
            </a:r>
            <a:r>
              <a:rPr lang="en-US" sz="5514" dirty="0">
                <a:solidFill>
                  <a:srgbClr val="FF0000"/>
                </a:solidFill>
                <a:latin typeface="Maharlika"/>
              </a:rPr>
              <a:t>, </a:t>
            </a:r>
            <a:r>
              <a:rPr lang="en-US" sz="5514" dirty="0" err="1">
                <a:solidFill>
                  <a:srgbClr val="FF0000"/>
                </a:solidFill>
                <a:latin typeface="Maharlika"/>
              </a:rPr>
              <a:t>zmieniają</a:t>
            </a:r>
            <a:r>
              <a:rPr lang="en-US" sz="5514" dirty="0">
                <a:solidFill>
                  <a:srgbClr val="FF0000"/>
                </a:solidFill>
                <a:latin typeface="Maharlika"/>
              </a:rPr>
              <a:t> </a:t>
            </a:r>
            <a:r>
              <a:rPr lang="en-US" sz="5514" dirty="0" err="1">
                <a:solidFill>
                  <a:srgbClr val="FF0000"/>
                </a:solidFill>
                <a:latin typeface="Maharlika"/>
              </a:rPr>
              <a:t>się</a:t>
            </a:r>
            <a:r>
              <a:rPr lang="en-US" sz="5514" dirty="0">
                <a:solidFill>
                  <a:srgbClr val="FF0000"/>
                </a:solidFill>
                <a:latin typeface="Maharlika"/>
              </a:rPr>
              <a:t> </a:t>
            </a:r>
            <a:r>
              <a:rPr lang="en-US" sz="5514" dirty="0" err="1">
                <a:solidFill>
                  <a:srgbClr val="FF0000"/>
                </a:solidFill>
                <a:latin typeface="Maharlika"/>
              </a:rPr>
              <a:t>zasady</a:t>
            </a:r>
            <a:r>
              <a:rPr lang="en-US" sz="5514" dirty="0">
                <a:solidFill>
                  <a:srgbClr val="FF0000"/>
                </a:solidFill>
                <a:latin typeface="Maharlika"/>
              </a:rPr>
              <a:t> </a:t>
            </a:r>
          </a:p>
          <a:p>
            <a:pPr algn="ctr">
              <a:lnSpc>
                <a:spcPts val="5594"/>
              </a:lnSpc>
            </a:pPr>
            <a:endParaRPr lang="en-US" sz="5514" dirty="0">
              <a:solidFill>
                <a:srgbClr val="163459"/>
              </a:solidFill>
              <a:latin typeface="Maharlika"/>
            </a:endParaRPr>
          </a:p>
          <a:p>
            <a:pPr marL="0" lvl="0" indent="0" algn="l">
              <a:lnSpc>
                <a:spcPts val="5594"/>
              </a:lnSpc>
            </a:pPr>
            <a:endParaRPr lang="en-US" sz="5514" dirty="0">
              <a:solidFill>
                <a:srgbClr val="163459"/>
              </a:solidFill>
              <a:latin typeface="Maharlika"/>
            </a:endParaRPr>
          </a:p>
        </p:txBody>
      </p:sp>
      <p:sp>
        <p:nvSpPr>
          <p:cNvPr id="5" name="Freeform 5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4800" y="1028700"/>
            <a:ext cx="14038135" cy="721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54"/>
              </a:lnSpc>
            </a:pPr>
            <a:endParaRPr lang="pl-PL" sz="4000" dirty="0">
              <a:solidFill>
                <a:srgbClr val="000000"/>
              </a:solidFill>
              <a:latin typeface="Fahkwang Extra-Light"/>
            </a:endParaRPr>
          </a:p>
          <a:p>
            <a:pPr>
              <a:lnSpc>
                <a:spcPts val="4054"/>
              </a:lnSpc>
            </a:pPr>
            <a:r>
              <a:rPr lang="en-US" sz="4000" dirty="0" smtClean="0">
                <a:solidFill>
                  <a:srgbClr val="000000"/>
                </a:solidFill>
                <a:latin typeface="Fahkwang Extra-Light"/>
              </a:rPr>
              <a:t>To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już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nie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jest ten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sam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maluszek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który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ekscytował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się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z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powodu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wspólnej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Fahkwang Extra-Light"/>
              </a:rPr>
              <a:t>rodzinnej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Fahkwang Extra-Light"/>
              </a:rPr>
              <a:t>wycieczki</a:t>
            </a:r>
            <a:r>
              <a:rPr lang="en-US" sz="4000" dirty="0" smtClean="0">
                <a:solidFill>
                  <a:srgbClr val="000000"/>
                </a:solidFill>
                <a:latin typeface="Fahkwang Extra-Light"/>
              </a:rPr>
              <a:t>.</a:t>
            </a:r>
            <a:endParaRPr lang="en-US" sz="4000" dirty="0">
              <a:solidFill>
                <a:srgbClr val="000000"/>
              </a:solidFill>
              <a:latin typeface="Fahkwang Extra-Light"/>
            </a:endParaRPr>
          </a:p>
          <a:p>
            <a:pPr>
              <a:lnSpc>
                <a:spcPts val="4054"/>
              </a:lnSpc>
            </a:pPr>
            <a:endParaRPr lang="pl-PL" sz="4000" dirty="0" smtClean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4054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Fahkwang Bold"/>
              </a:rPr>
              <a:t>Dorastanie</a:t>
            </a:r>
            <a:r>
              <a:rPr lang="en-US" sz="40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dziecka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to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bardzo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wymagający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etap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dla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całej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rodziny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Jednak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jeżeli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równolegle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ze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zmianą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zachowania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nastolatka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zmienią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się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również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rodzice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, to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może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to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być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fascynujący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czas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który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jeszcze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bardziej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Fahkwang Bold"/>
              </a:rPr>
              <a:t>zbliży</a:t>
            </a:r>
            <a:r>
              <a:rPr lang="en-US" sz="4000" dirty="0">
                <a:solidFill>
                  <a:srgbClr val="000000"/>
                </a:solidFill>
                <a:latin typeface="Fahkwang Bold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 </a:t>
            </a:r>
            <a:endParaRPr lang="pl-PL" sz="4000" dirty="0" smtClean="0">
              <a:solidFill>
                <a:srgbClr val="000000"/>
              </a:solidFill>
              <a:latin typeface="Fahkwang Extra-Light"/>
            </a:endParaRPr>
          </a:p>
          <a:p>
            <a:pPr>
              <a:lnSpc>
                <a:spcPts val="4054"/>
              </a:lnSpc>
            </a:pPr>
            <a:r>
              <a:rPr lang="en-US" sz="4000" dirty="0" err="1" smtClean="0">
                <a:solidFill>
                  <a:srgbClr val="FF3131"/>
                </a:solidFill>
                <a:latin typeface="Fahkwang Bold"/>
              </a:rPr>
              <a:t>Szanowanie</a:t>
            </a:r>
            <a:r>
              <a:rPr lang="en-US" sz="40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potrzeb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młodego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człowieka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okazanie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mu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uznania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i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akceptacji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, a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także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bezwarunkowe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wsparcie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to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największe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skarby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jakie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możemy</a:t>
            </a:r>
            <a:r>
              <a:rPr lang="en-US" sz="4000" dirty="0">
                <a:solidFill>
                  <a:srgbClr val="FF3131"/>
                </a:solidFill>
                <a:latin typeface="Fahkwang Bold"/>
              </a:rPr>
              <a:t> mu </a:t>
            </a:r>
            <a:r>
              <a:rPr lang="en-US" sz="4000" dirty="0" err="1">
                <a:solidFill>
                  <a:srgbClr val="FF3131"/>
                </a:solidFill>
                <a:latin typeface="Fahkwang Bold"/>
              </a:rPr>
              <a:t>dać</a:t>
            </a:r>
            <a:r>
              <a:rPr lang="en-US" sz="4000" dirty="0">
                <a:solidFill>
                  <a:srgbClr val="000000"/>
                </a:solidFill>
                <a:latin typeface="Fahkwang Extra-Light"/>
              </a:rPr>
              <a:t>.</a:t>
            </a:r>
          </a:p>
          <a:p>
            <a:pPr>
              <a:lnSpc>
                <a:spcPts val="3003"/>
              </a:lnSpc>
            </a:pPr>
            <a:endParaRPr lang="en-US" sz="2896" dirty="0">
              <a:solidFill>
                <a:srgbClr val="000000"/>
              </a:solidFill>
              <a:latin typeface="Fahkwang Extra-Ligh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020800" y="4610100"/>
            <a:ext cx="4267199" cy="5183322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5" y="0"/>
                </a:lnTo>
                <a:lnTo>
                  <a:pt x="3945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750878" y="-9516104"/>
            <a:ext cx="20694040" cy="19482639"/>
          </a:xfrm>
          <a:custGeom>
            <a:avLst/>
            <a:gdLst/>
            <a:ahLst/>
            <a:cxnLst/>
            <a:rect l="l" t="t" r="r" b="b"/>
            <a:pathLst>
              <a:path w="20694040" h="19482639">
                <a:moveTo>
                  <a:pt x="0" y="0"/>
                </a:moveTo>
                <a:lnTo>
                  <a:pt x="20694040" y="0"/>
                </a:lnTo>
                <a:lnTo>
                  <a:pt x="20694040" y="19482639"/>
                </a:lnTo>
                <a:lnTo>
                  <a:pt x="0" y="19482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5" r="-123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4249" y="-291554"/>
            <a:ext cx="17723751" cy="245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1"/>
              </a:lnSpc>
            </a:pPr>
            <a:endParaRPr/>
          </a:p>
          <a:p>
            <a:pPr>
              <a:lnSpc>
                <a:spcPts val="6471"/>
              </a:lnSpc>
            </a:pPr>
            <a:r>
              <a:rPr lang="en-US" sz="6471">
                <a:solidFill>
                  <a:srgbClr val="FF3131"/>
                </a:solidFill>
                <a:latin typeface="Fahkwang Bold"/>
              </a:rPr>
              <a:t>Nastolatek w kryzysie- jak pomóc?</a:t>
            </a:r>
          </a:p>
          <a:p>
            <a:pPr algn="ctr">
              <a:lnSpc>
                <a:spcPts val="3271"/>
              </a:lnSpc>
            </a:pPr>
            <a:endParaRPr lang="en-US" sz="6471">
              <a:solidFill>
                <a:srgbClr val="FF3131"/>
              </a:solidFill>
              <a:latin typeface="Fahkwang Bold"/>
            </a:endParaRPr>
          </a:p>
          <a:p>
            <a:pPr marL="0" lvl="0" indent="0" algn="l">
              <a:lnSpc>
                <a:spcPts val="3271"/>
              </a:lnSpc>
            </a:pPr>
            <a:endParaRPr lang="en-US" sz="6471">
              <a:solidFill>
                <a:srgbClr val="FF3131"/>
              </a:solidFill>
              <a:latin typeface="Fahkwang Bold"/>
            </a:endParaRPr>
          </a:p>
        </p:txBody>
      </p:sp>
      <p:sp>
        <p:nvSpPr>
          <p:cNvPr id="5" name="Freeform 5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20000" y="4762500"/>
            <a:ext cx="9693277" cy="5524501"/>
          </a:xfrm>
          <a:custGeom>
            <a:avLst/>
            <a:gdLst/>
            <a:ahLst/>
            <a:cxnLst/>
            <a:rect l="l" t="t" r="r" b="b"/>
            <a:pathLst>
              <a:path w="8374514" h="4414356">
                <a:moveTo>
                  <a:pt x="0" y="0"/>
                </a:moveTo>
                <a:lnTo>
                  <a:pt x="8374514" y="0"/>
                </a:lnTo>
                <a:lnTo>
                  <a:pt x="8374514" y="4414356"/>
                </a:lnTo>
                <a:lnTo>
                  <a:pt x="0" y="4414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669" b="-1872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4249" y="1567161"/>
            <a:ext cx="16749028" cy="2927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2"/>
              </a:lnSpc>
              <a:spcBef>
                <a:spcPct val="0"/>
              </a:spcBef>
            </a:pPr>
            <a:endParaRPr lang="pl-PL" sz="5400" dirty="0" smtClean="0">
              <a:solidFill>
                <a:srgbClr val="163459"/>
              </a:solidFill>
              <a:latin typeface="Fahkwang"/>
            </a:endParaRPr>
          </a:p>
          <a:p>
            <a:pPr>
              <a:lnSpc>
                <a:spcPts val="5712"/>
              </a:lnSpc>
              <a:spcBef>
                <a:spcPct val="0"/>
              </a:spcBef>
            </a:pPr>
            <a:r>
              <a:rPr lang="en-US" sz="5400" dirty="0" err="1" smtClean="0">
                <a:solidFill>
                  <a:srgbClr val="163459"/>
                </a:solidFill>
                <a:latin typeface="Fahkwang"/>
              </a:rPr>
              <a:t>Nastolatek</a:t>
            </a:r>
            <a:r>
              <a:rPr lang="en-US" sz="5400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w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kryzysie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jest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jak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napompowany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do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granic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wytrzymałości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balonik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.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Jeśli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nie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pomożemy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mu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spuścić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emocji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 – </a:t>
            </a:r>
            <a:r>
              <a:rPr lang="en-US" sz="5400" dirty="0" err="1">
                <a:solidFill>
                  <a:srgbClr val="163459"/>
                </a:solidFill>
                <a:latin typeface="Fahkwang"/>
              </a:rPr>
              <a:t>pęknie</a:t>
            </a:r>
            <a:r>
              <a:rPr lang="en-US" sz="5400" dirty="0">
                <a:solidFill>
                  <a:srgbClr val="163459"/>
                </a:solidFill>
                <a:latin typeface="Fahkwang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750878" y="-9516104"/>
            <a:ext cx="20694040" cy="19482639"/>
          </a:xfrm>
          <a:custGeom>
            <a:avLst/>
            <a:gdLst/>
            <a:ahLst/>
            <a:cxnLst/>
            <a:rect l="l" t="t" r="r" b="b"/>
            <a:pathLst>
              <a:path w="20694040" h="19482639">
                <a:moveTo>
                  <a:pt x="0" y="0"/>
                </a:moveTo>
                <a:lnTo>
                  <a:pt x="20694040" y="0"/>
                </a:lnTo>
                <a:lnTo>
                  <a:pt x="20694040" y="19482639"/>
                </a:lnTo>
                <a:lnTo>
                  <a:pt x="0" y="19482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5" r="-1235"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7782" y="740968"/>
            <a:ext cx="16378131" cy="641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5"/>
              </a:lnSpc>
              <a:spcBef>
                <a:spcPct val="0"/>
              </a:spcBef>
            </a:pPr>
            <a:r>
              <a:rPr lang="en-US" sz="5025" dirty="0" err="1">
                <a:solidFill>
                  <a:srgbClr val="FF3131"/>
                </a:solidFill>
                <a:latin typeface="Fahkwang Bold"/>
              </a:rPr>
              <a:t>Kryzys</a:t>
            </a:r>
            <a:r>
              <a:rPr lang="en-US" sz="5025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25" dirty="0" err="1">
                <a:solidFill>
                  <a:srgbClr val="FF3131"/>
                </a:solidFill>
                <a:latin typeface="Fahkwang Bold"/>
              </a:rPr>
              <a:t>nastolatka</a:t>
            </a:r>
            <a:r>
              <a:rPr lang="en-US" sz="5025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25" dirty="0" err="1">
                <a:solidFill>
                  <a:srgbClr val="FF3131"/>
                </a:solidFill>
                <a:latin typeface="Fahkwang Bold"/>
              </a:rPr>
              <a:t>trzeba</a:t>
            </a:r>
            <a:r>
              <a:rPr lang="en-US" sz="5025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25" dirty="0" err="1">
                <a:solidFill>
                  <a:srgbClr val="FF3131"/>
                </a:solidFill>
                <a:latin typeface="Fahkwang Bold"/>
              </a:rPr>
              <a:t>rozpatrywać</a:t>
            </a:r>
            <a:r>
              <a:rPr lang="en-US" sz="5025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25" dirty="0" err="1">
                <a:solidFill>
                  <a:srgbClr val="FF3131"/>
                </a:solidFill>
                <a:latin typeface="Fahkwang Bold"/>
              </a:rPr>
              <a:t>kompleksowo</a:t>
            </a:r>
            <a:r>
              <a:rPr lang="en-US" sz="5025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5025" dirty="0" err="1">
                <a:solidFill>
                  <a:srgbClr val="FF3131"/>
                </a:solidFill>
                <a:latin typeface="Fahkwang Bold"/>
              </a:rPr>
              <a:t>bo</a:t>
            </a:r>
            <a:r>
              <a:rPr lang="en-US" sz="5025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25" dirty="0" err="1">
                <a:solidFill>
                  <a:srgbClr val="FF3131"/>
                </a:solidFill>
                <a:latin typeface="Fahkwang Bold"/>
              </a:rPr>
              <a:t>może</a:t>
            </a:r>
            <a:r>
              <a:rPr lang="en-US" sz="5025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25" dirty="0" err="1">
                <a:solidFill>
                  <a:srgbClr val="FF3131"/>
                </a:solidFill>
                <a:latin typeface="Fahkwang Bold"/>
              </a:rPr>
              <a:t>dotyczyć</a:t>
            </a:r>
            <a:r>
              <a:rPr lang="en-US" sz="5025" dirty="0">
                <a:solidFill>
                  <a:srgbClr val="FF3131"/>
                </a:solidFill>
                <a:latin typeface="Fahkwang Bold"/>
              </a:rPr>
              <a:t>:</a:t>
            </a:r>
          </a:p>
          <a:p>
            <a:pPr>
              <a:lnSpc>
                <a:spcPts val="5025"/>
              </a:lnSpc>
              <a:spcBef>
                <a:spcPct val="0"/>
              </a:spcBef>
            </a:pPr>
            <a:endParaRPr lang="en-US" sz="5025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en-US" sz="5025" dirty="0">
                <a:solidFill>
                  <a:srgbClr val="163459"/>
                </a:solidFill>
                <a:latin typeface="Fahkwang"/>
              </a:rPr>
              <a:t>   </a:t>
            </a:r>
            <a:r>
              <a:rPr lang="pl-PL" sz="5025" dirty="0" smtClean="0">
                <a:solidFill>
                  <a:srgbClr val="163459"/>
                </a:solidFill>
                <a:latin typeface="Fahkwang"/>
              </a:rPr>
              <a:t> 1.</a:t>
            </a:r>
            <a:r>
              <a:rPr lang="en-US" sz="5025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025" dirty="0" err="1">
                <a:solidFill>
                  <a:srgbClr val="163459"/>
                </a:solidFill>
                <a:latin typeface="Fahkwang Bold"/>
              </a:rPr>
              <a:t>zachowania</a:t>
            </a:r>
            <a:r>
              <a:rPr lang="en-US" sz="5025" dirty="0">
                <a:solidFill>
                  <a:srgbClr val="163459"/>
                </a:solidFill>
                <a:latin typeface="Fahkwang Bold"/>
              </a:rPr>
              <a:t>  </a:t>
            </a:r>
            <a:r>
              <a:rPr lang="en-US" sz="5025" dirty="0" smtClean="0">
                <a:solidFill>
                  <a:srgbClr val="163459"/>
                </a:solidFill>
                <a:latin typeface="Fahkwang"/>
              </a:rPr>
              <a:t> </a:t>
            </a:r>
            <a:endParaRPr lang="en-US" sz="5025" dirty="0">
              <a:solidFill>
                <a:srgbClr val="163459"/>
              </a:solidFill>
              <a:latin typeface="Fahkwang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en-US" sz="5025" dirty="0">
                <a:solidFill>
                  <a:srgbClr val="163459"/>
                </a:solidFill>
                <a:latin typeface="Fahkwang"/>
              </a:rPr>
              <a:t>    </a:t>
            </a:r>
            <a:endParaRPr lang="pl-PL" sz="5025" dirty="0" smtClean="0">
              <a:solidFill>
                <a:srgbClr val="163459"/>
              </a:solidFill>
              <a:latin typeface="Fahkwang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pl-PL" sz="5025" dirty="0">
                <a:solidFill>
                  <a:srgbClr val="163459"/>
                </a:solidFill>
                <a:latin typeface="Fahkwang"/>
              </a:rPr>
              <a:t> </a:t>
            </a:r>
            <a:r>
              <a:rPr lang="pl-PL" sz="5025" dirty="0" smtClean="0">
                <a:solidFill>
                  <a:srgbClr val="163459"/>
                </a:solidFill>
                <a:latin typeface="Fahkwang"/>
              </a:rPr>
              <a:t>    2. </a:t>
            </a:r>
            <a:r>
              <a:rPr lang="en-US" sz="5025" b="1" dirty="0" err="1" smtClean="0">
                <a:solidFill>
                  <a:srgbClr val="163459"/>
                </a:solidFill>
                <a:latin typeface="Fahkwang"/>
              </a:rPr>
              <a:t>sfery</a:t>
            </a:r>
            <a:r>
              <a:rPr lang="en-US" sz="5025" b="1" dirty="0" smtClean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5025" b="1" dirty="0" err="1">
                <a:solidFill>
                  <a:srgbClr val="163459"/>
                </a:solidFill>
                <a:latin typeface="Fahkwang"/>
              </a:rPr>
              <a:t>poznawczej</a:t>
            </a:r>
            <a:r>
              <a:rPr lang="en-US" sz="5025" b="1" dirty="0">
                <a:solidFill>
                  <a:srgbClr val="163459"/>
                </a:solidFill>
                <a:latin typeface="Fahkwang"/>
              </a:rPr>
              <a:t> </a:t>
            </a:r>
            <a:endParaRPr lang="en-US" sz="5025" dirty="0">
              <a:solidFill>
                <a:srgbClr val="163459"/>
              </a:solidFill>
              <a:latin typeface="Fahkwang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en-US" sz="5025" dirty="0">
                <a:solidFill>
                  <a:srgbClr val="163459"/>
                </a:solidFill>
                <a:latin typeface="Fahkwang"/>
              </a:rPr>
              <a:t>    </a:t>
            </a:r>
            <a:endParaRPr lang="pl-PL" sz="5025" dirty="0" smtClean="0">
              <a:solidFill>
                <a:srgbClr val="163459"/>
              </a:solidFill>
              <a:latin typeface="Fahkwang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pl-PL" sz="5025" dirty="0">
                <a:solidFill>
                  <a:srgbClr val="163459"/>
                </a:solidFill>
                <a:latin typeface="Fahkwang"/>
              </a:rPr>
              <a:t> </a:t>
            </a:r>
            <a:r>
              <a:rPr lang="pl-PL" sz="5025" dirty="0" smtClean="0">
                <a:solidFill>
                  <a:srgbClr val="163459"/>
                </a:solidFill>
                <a:latin typeface="Fahkwang"/>
              </a:rPr>
              <a:t>    3. </a:t>
            </a:r>
            <a:r>
              <a:rPr lang="en-US" sz="5025" dirty="0" err="1" smtClean="0">
                <a:solidFill>
                  <a:srgbClr val="163459"/>
                </a:solidFill>
                <a:latin typeface="Fahkwang Bold"/>
              </a:rPr>
              <a:t>emocji</a:t>
            </a:r>
            <a:r>
              <a:rPr lang="en-US" sz="5025" dirty="0" smtClean="0">
                <a:solidFill>
                  <a:srgbClr val="163459"/>
                </a:solidFill>
                <a:latin typeface="Fahkwang Bold"/>
              </a:rPr>
              <a:t> </a:t>
            </a:r>
            <a:endParaRPr lang="en-US" sz="5025" dirty="0">
              <a:solidFill>
                <a:srgbClr val="163459"/>
              </a:solidFill>
              <a:latin typeface="Fahkwang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en-US" sz="5025" dirty="0">
                <a:solidFill>
                  <a:srgbClr val="163459"/>
                </a:solidFill>
                <a:latin typeface="Fahkwang"/>
              </a:rPr>
              <a:t>    </a:t>
            </a:r>
            <a:endParaRPr lang="pl-PL" sz="5025" dirty="0" smtClean="0">
              <a:solidFill>
                <a:srgbClr val="163459"/>
              </a:solidFill>
              <a:latin typeface="Fahkwang"/>
            </a:endParaRPr>
          </a:p>
          <a:p>
            <a:pPr>
              <a:lnSpc>
                <a:spcPts val="5025"/>
              </a:lnSpc>
              <a:spcBef>
                <a:spcPct val="0"/>
              </a:spcBef>
            </a:pPr>
            <a:r>
              <a:rPr lang="pl-PL" sz="5025" dirty="0">
                <a:solidFill>
                  <a:srgbClr val="163459"/>
                </a:solidFill>
                <a:latin typeface="Fahkwang"/>
              </a:rPr>
              <a:t> </a:t>
            </a:r>
            <a:r>
              <a:rPr lang="pl-PL" sz="5025" dirty="0" smtClean="0">
                <a:solidFill>
                  <a:srgbClr val="163459"/>
                </a:solidFill>
                <a:latin typeface="Fahkwang"/>
              </a:rPr>
              <a:t>    4. </a:t>
            </a:r>
            <a:r>
              <a:rPr lang="en-US" sz="5025" dirty="0" err="1" smtClean="0">
                <a:solidFill>
                  <a:srgbClr val="163459"/>
                </a:solidFill>
                <a:latin typeface="Fahkwang Bold"/>
              </a:rPr>
              <a:t>fizjologii</a:t>
            </a:r>
            <a:r>
              <a:rPr lang="en-US" sz="5025" dirty="0" smtClean="0">
                <a:solidFill>
                  <a:srgbClr val="163459"/>
                </a:solidFill>
                <a:latin typeface="Fahkwang Bold"/>
              </a:rPr>
              <a:t> </a:t>
            </a:r>
            <a:endParaRPr lang="en-US" sz="5025" dirty="0">
              <a:solidFill>
                <a:srgbClr val="163459"/>
              </a:solidFill>
              <a:latin typeface="Fahkwang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2628901"/>
            <a:ext cx="7467600" cy="754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750878" y="-9516104"/>
            <a:ext cx="20694040" cy="19482639"/>
          </a:xfrm>
          <a:custGeom>
            <a:avLst/>
            <a:gdLst/>
            <a:ahLst/>
            <a:cxnLst/>
            <a:rect l="l" t="t" r="r" b="b"/>
            <a:pathLst>
              <a:path w="20694040" h="19482639">
                <a:moveTo>
                  <a:pt x="0" y="0"/>
                </a:moveTo>
                <a:lnTo>
                  <a:pt x="20694040" y="0"/>
                </a:lnTo>
                <a:lnTo>
                  <a:pt x="20694040" y="19482639"/>
                </a:lnTo>
                <a:lnTo>
                  <a:pt x="0" y="19482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5" r="-1235"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9484" y="1586733"/>
            <a:ext cx="1687379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1"/>
              </a:lnSpc>
              <a:spcBef>
                <a:spcPct val="0"/>
              </a:spcBef>
            </a:pP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Częsty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błąd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dorosłych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to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myślenie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że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gdyby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dziecko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miało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jakiś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problem,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przyszłoby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z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nim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do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rodzica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, a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skoro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nie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przychodzi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, to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znaczy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że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nic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się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>
                <a:solidFill>
                  <a:srgbClr val="FF3131"/>
                </a:solidFill>
                <a:latin typeface="Fahkwang Bold"/>
              </a:rPr>
              <a:t>nie</a:t>
            </a:r>
            <a:r>
              <a:rPr lang="en-US" sz="5381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381" dirty="0" err="1" smtClean="0">
                <a:solidFill>
                  <a:srgbClr val="FF3131"/>
                </a:solidFill>
                <a:latin typeface="Fahkwang Bold"/>
              </a:rPr>
              <a:t>dzi</a:t>
            </a:r>
            <a:r>
              <a:rPr lang="pl-PL" sz="5381" dirty="0" err="1" smtClean="0">
                <a:solidFill>
                  <a:srgbClr val="FF3131"/>
                </a:solidFill>
                <a:latin typeface="Fahkwang Bold"/>
              </a:rPr>
              <a:t>eje</a:t>
            </a:r>
            <a:r>
              <a:rPr lang="pl-PL" sz="5381" dirty="0" smtClean="0">
                <a:solidFill>
                  <a:srgbClr val="FF3131"/>
                </a:solidFill>
                <a:latin typeface="Fahkwang Bold"/>
              </a:rPr>
              <a:t>.</a:t>
            </a:r>
            <a:endParaRPr lang="en-US" sz="5381" dirty="0">
              <a:solidFill>
                <a:srgbClr val="000000"/>
              </a:solidFill>
              <a:latin typeface="Fahkwang Bold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271962"/>
            <a:ext cx="9601200" cy="5748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672464" y="-9599366"/>
            <a:ext cx="20694040" cy="19482639"/>
          </a:xfrm>
          <a:custGeom>
            <a:avLst/>
            <a:gdLst/>
            <a:ahLst/>
            <a:cxnLst/>
            <a:rect l="l" t="t" r="r" b="b"/>
            <a:pathLst>
              <a:path w="20694040" h="19482639">
                <a:moveTo>
                  <a:pt x="0" y="0"/>
                </a:moveTo>
                <a:lnTo>
                  <a:pt x="20694040" y="0"/>
                </a:lnTo>
                <a:lnTo>
                  <a:pt x="20694040" y="19482639"/>
                </a:lnTo>
                <a:lnTo>
                  <a:pt x="0" y="19482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5" r="-1235"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8601" y="342901"/>
            <a:ext cx="17503166" cy="368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6"/>
              </a:lnSpc>
            </a:pPr>
            <a:endParaRPr lang="pl-PL" sz="4866" dirty="0" smtClean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4866"/>
              </a:lnSpc>
            </a:pPr>
            <a:r>
              <a:rPr lang="en-US" sz="4866" dirty="0" err="1" smtClean="0">
                <a:solidFill>
                  <a:srgbClr val="000000"/>
                </a:solidFill>
                <a:latin typeface="Fahkwang Bold"/>
              </a:rPr>
              <a:t>Pamiętajmy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że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na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tym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etapie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rozwojowym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młodzi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ludzie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mają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trudność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z </a:t>
            </a:r>
            <a:r>
              <a:rPr lang="en-US" sz="4866" dirty="0" err="1">
                <a:solidFill>
                  <a:srgbClr val="000000"/>
                </a:solidFill>
                <a:latin typeface="Fahkwang Bold"/>
              </a:rPr>
              <a:t>odczytywaniem</a:t>
            </a:r>
            <a:r>
              <a:rPr lang="en-US" sz="4866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66" dirty="0" err="1" smtClean="0">
                <a:solidFill>
                  <a:srgbClr val="000000"/>
                </a:solidFill>
                <a:latin typeface="Fahkwang Bold"/>
              </a:rPr>
              <a:t>emocji</a:t>
            </a:r>
            <a:r>
              <a:rPr lang="pl-PL" sz="4866" dirty="0">
                <a:solidFill>
                  <a:srgbClr val="000000"/>
                </a:solidFill>
                <a:latin typeface="Fahkwang"/>
              </a:rPr>
              <a:t>.</a:t>
            </a:r>
            <a:r>
              <a:rPr lang="en-US" sz="4866" dirty="0" smtClean="0">
                <a:solidFill>
                  <a:srgbClr val="000000"/>
                </a:solidFill>
                <a:latin typeface="Fahkwang"/>
              </a:rPr>
              <a:t> </a:t>
            </a:r>
            <a:endParaRPr lang="pl-PL" sz="4866" dirty="0" smtClean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4866"/>
              </a:lnSpc>
            </a:pPr>
            <a:endParaRPr lang="pl-PL" sz="4866" dirty="0" smtClean="0">
              <a:solidFill>
                <a:srgbClr val="FF0000"/>
              </a:solidFill>
              <a:latin typeface="Fahkwang"/>
            </a:endParaRPr>
          </a:p>
          <a:p>
            <a:pPr>
              <a:lnSpc>
                <a:spcPts val="4866"/>
              </a:lnSpc>
            </a:pPr>
            <a:r>
              <a:rPr lang="en-US" sz="4866" dirty="0" err="1" smtClean="0">
                <a:solidFill>
                  <a:srgbClr val="FF0000"/>
                </a:solidFill>
                <a:latin typeface="Fahkwang"/>
              </a:rPr>
              <a:t>Lepie</a:t>
            </a:r>
            <a:r>
              <a:rPr lang="pl-PL" sz="4866" dirty="0" smtClean="0">
                <a:solidFill>
                  <a:srgbClr val="FF0000"/>
                </a:solidFill>
                <a:latin typeface="Fahkwang"/>
              </a:rPr>
              <a:t>j mówić </a:t>
            </a:r>
            <a:r>
              <a:rPr lang="en-US" sz="4866" dirty="0" err="1" smtClean="0">
                <a:solidFill>
                  <a:srgbClr val="FF0000"/>
                </a:solidFill>
                <a:latin typeface="Fahkwang"/>
              </a:rPr>
              <a:t>wprost</a:t>
            </a:r>
            <a:r>
              <a:rPr lang="pl-PL" sz="4866" dirty="0">
                <a:solidFill>
                  <a:srgbClr val="FF0000"/>
                </a:solidFill>
                <a:latin typeface="Fahkwang"/>
              </a:rPr>
              <a:t> </a:t>
            </a:r>
            <a:r>
              <a:rPr lang="pl-PL" sz="4866" dirty="0" smtClean="0">
                <a:solidFill>
                  <a:srgbClr val="FF0000"/>
                </a:solidFill>
                <a:latin typeface="Fahkwang"/>
              </a:rPr>
              <a:t>o co nam chodzi.</a:t>
            </a:r>
            <a:r>
              <a:rPr lang="en-US" sz="4866" dirty="0" smtClean="0">
                <a:solidFill>
                  <a:srgbClr val="FF0000"/>
                </a:solidFill>
                <a:latin typeface="Fahkwang"/>
              </a:rPr>
              <a:t> </a:t>
            </a:r>
            <a:endParaRPr lang="en-US" sz="4866" dirty="0">
              <a:solidFill>
                <a:srgbClr val="FF0000"/>
              </a:solidFill>
              <a:latin typeface="Fahkwang"/>
            </a:endParaRPr>
          </a:p>
          <a:p>
            <a:pPr>
              <a:lnSpc>
                <a:spcPts val="3899"/>
              </a:lnSpc>
              <a:spcBef>
                <a:spcPct val="0"/>
              </a:spcBef>
            </a:pPr>
            <a:endParaRPr lang="en-US" sz="4866" dirty="0">
              <a:solidFill>
                <a:srgbClr val="000000"/>
              </a:solidFill>
              <a:latin typeface="Fahkwang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543800" y="5143500"/>
            <a:ext cx="8753987" cy="3200400"/>
          </a:xfrm>
          <a:custGeom>
            <a:avLst/>
            <a:gdLst/>
            <a:ahLst/>
            <a:cxnLst/>
            <a:rect l="l" t="t" r="r" b="b"/>
            <a:pathLst>
              <a:path w="7315200" h="2500468">
                <a:moveTo>
                  <a:pt x="0" y="0"/>
                </a:moveTo>
                <a:lnTo>
                  <a:pt x="7315200" y="0"/>
                </a:lnTo>
                <a:lnTo>
                  <a:pt x="7315200" y="2500468"/>
                </a:lnTo>
                <a:lnTo>
                  <a:pt x="0" y="2500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25" b="98438" l="6094" r="100000">
                        <a14:foregroundMark x1="44531" y1="48281" x2="44531" y2="48281"/>
                        <a14:foregroundMark x1="44531" y1="45469" x2="44531" y2="45469"/>
                        <a14:foregroundMark x1="40781" y1="49531" x2="40781" y2="49531"/>
                        <a14:foregroundMark x1="52031" y1="41094" x2="52031" y2="41094"/>
                        <a14:foregroundMark x1="64063" y1="31250" x2="64063" y2="31250"/>
                        <a14:foregroundMark x1="61406" y1="26250" x2="61563" y2="26250"/>
                        <a14:foregroundMark x1="58750" y1="22031" x2="58750" y2="22031"/>
                        <a14:foregroundMark x1="67031" y1="27031" x2="67031" y2="27031"/>
                        <a14:foregroundMark x1="72344" y1="36406" x2="72344" y2="36406"/>
                        <a14:foregroundMark x1="69688" y1="48281" x2="69688" y2="48281"/>
                        <a14:foregroundMark x1="53281" y1="60156" x2="53281" y2="60156"/>
                        <a14:foregroundMark x1="32813" y1="64375" x2="32813" y2="64375"/>
                        <a14:backgroundMark x1="66406" y1="43750" x2="66406" y2="43750"/>
                        <a14:backgroundMark x1="75781" y1="32813" x2="75781" y2="3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0" y="4229100"/>
            <a:ext cx="6503684" cy="5909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750878" y="-9516104"/>
            <a:ext cx="20694040" cy="19482639"/>
          </a:xfrm>
          <a:custGeom>
            <a:avLst/>
            <a:gdLst/>
            <a:ahLst/>
            <a:cxnLst/>
            <a:rect l="l" t="t" r="r" b="b"/>
            <a:pathLst>
              <a:path w="20694040" h="19482639">
                <a:moveTo>
                  <a:pt x="0" y="0"/>
                </a:moveTo>
                <a:lnTo>
                  <a:pt x="20694040" y="0"/>
                </a:lnTo>
                <a:lnTo>
                  <a:pt x="20694040" y="19482639"/>
                </a:lnTo>
                <a:lnTo>
                  <a:pt x="0" y="19482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5" r="-1235"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-428600"/>
            <a:ext cx="16771939" cy="587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37"/>
              </a:lnSpc>
            </a:pPr>
            <a:endParaRPr dirty="0"/>
          </a:p>
          <a:p>
            <a:pPr>
              <a:lnSpc>
                <a:spcPts val="4864"/>
              </a:lnSpc>
            </a:pPr>
            <a:endParaRPr dirty="0"/>
          </a:p>
          <a:p>
            <a:pPr>
              <a:lnSpc>
                <a:spcPts val="5064"/>
              </a:lnSpc>
            </a:pP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Jak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budować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kontakt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z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dzieckiem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w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kryzysie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?</a:t>
            </a:r>
          </a:p>
          <a:p>
            <a:pPr>
              <a:lnSpc>
                <a:spcPts val="4664"/>
              </a:lnSpc>
            </a:pPr>
            <a:endParaRPr lang="en-US" sz="4800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4664"/>
              </a:lnSpc>
            </a:pPr>
            <a:r>
              <a:rPr lang="en-US" sz="4800" dirty="0">
                <a:solidFill>
                  <a:srgbClr val="000000"/>
                </a:solidFill>
                <a:latin typeface="Fahkwang"/>
              </a:rPr>
              <a:t>   </a:t>
            </a:r>
            <a:r>
              <a:rPr lang="en-US" sz="4800" dirty="0" err="1">
                <a:solidFill>
                  <a:srgbClr val="FF3131"/>
                </a:solidFill>
                <a:latin typeface="Fahkwang"/>
              </a:rPr>
              <a:t>Pytaj</a:t>
            </a:r>
            <a:r>
              <a:rPr lang="en-US" sz="4800" dirty="0">
                <a:solidFill>
                  <a:srgbClr val="FF3131"/>
                </a:solidFill>
                <a:latin typeface="Fahkwang"/>
              </a:rPr>
              <a:t> o </a:t>
            </a:r>
            <a:r>
              <a:rPr lang="en-US" sz="4800" dirty="0" err="1" smtClean="0">
                <a:solidFill>
                  <a:srgbClr val="FF3131"/>
                </a:solidFill>
                <a:latin typeface="Fahkwang"/>
              </a:rPr>
              <a:t>emocje</a:t>
            </a:r>
            <a:r>
              <a:rPr lang="pl-PL" sz="4800" dirty="0">
                <a:solidFill>
                  <a:srgbClr val="FF3131"/>
                </a:solidFill>
                <a:latin typeface="Fahkwang"/>
              </a:rPr>
              <a:t>.</a:t>
            </a:r>
            <a:r>
              <a:rPr lang="en-US" sz="4800" dirty="0" smtClean="0">
                <a:solidFill>
                  <a:srgbClr val="FF3131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"/>
              </a:rPr>
              <a:t>Nie</a:t>
            </a:r>
            <a:r>
              <a:rPr lang="en-US" sz="4800" dirty="0">
                <a:solidFill>
                  <a:srgbClr val="FF3131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"/>
              </a:rPr>
              <a:t>neguj</a:t>
            </a:r>
            <a:r>
              <a:rPr lang="en-US" sz="4800" dirty="0">
                <a:solidFill>
                  <a:srgbClr val="FF3131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"/>
              </a:rPr>
              <a:t>ich</a:t>
            </a:r>
            <a:r>
              <a:rPr lang="en-US" sz="4800" dirty="0">
                <a:solidFill>
                  <a:srgbClr val="FF3131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"/>
              </a:rPr>
              <a:t>i</a:t>
            </a:r>
            <a:r>
              <a:rPr lang="en-US" sz="4800" dirty="0">
                <a:solidFill>
                  <a:srgbClr val="FF3131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"/>
              </a:rPr>
              <a:t>nie</a:t>
            </a:r>
            <a:r>
              <a:rPr lang="en-US" sz="4800" dirty="0">
                <a:solidFill>
                  <a:srgbClr val="FF3131"/>
                </a:solidFill>
                <a:latin typeface="Fahkwang"/>
              </a:rPr>
              <a:t> </a:t>
            </a:r>
            <a:r>
              <a:rPr lang="en-US" sz="4800" dirty="0" err="1" smtClean="0">
                <a:solidFill>
                  <a:srgbClr val="FF3131"/>
                </a:solidFill>
                <a:latin typeface="Fahkwang"/>
              </a:rPr>
              <a:t>odrzucaj</a:t>
            </a:r>
            <a:r>
              <a:rPr lang="pl-PL" sz="4800" dirty="0" smtClean="0">
                <a:solidFill>
                  <a:srgbClr val="FF3131"/>
                </a:solidFill>
                <a:latin typeface="Fahkwang"/>
              </a:rPr>
              <a:t>!</a:t>
            </a:r>
          </a:p>
          <a:p>
            <a:pPr>
              <a:lnSpc>
                <a:spcPts val="4664"/>
              </a:lnSpc>
            </a:pPr>
            <a:r>
              <a:rPr lang="en-US" sz="48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Pomagaj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dziecku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w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nazywaniu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emocji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Nawet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dorośli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miewają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tym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problem,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więc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tym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bardziej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dziecko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-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może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nie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potrafić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nazwać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tego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, co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się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z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nim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dzieje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. </a:t>
            </a:r>
          </a:p>
          <a:p>
            <a:pPr>
              <a:lnSpc>
                <a:spcPts val="4664"/>
              </a:lnSpc>
            </a:pPr>
            <a:endParaRPr lang="en-US" sz="4664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3737"/>
              </a:lnSpc>
              <a:spcBef>
                <a:spcPct val="0"/>
              </a:spcBef>
            </a:pPr>
            <a:endParaRPr lang="en-US" sz="4664" dirty="0">
              <a:solidFill>
                <a:srgbClr val="000000"/>
              </a:solidFill>
              <a:latin typeface="Fahkwang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4762500"/>
            <a:ext cx="10591800" cy="533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745544" y="-9506325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1" y="266700"/>
            <a:ext cx="1805940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84"/>
              </a:lnSpc>
            </a:pPr>
            <a:r>
              <a:rPr lang="en-US" sz="7784" dirty="0" err="1">
                <a:solidFill>
                  <a:srgbClr val="163459"/>
                </a:solidFill>
                <a:latin typeface="Maharlika"/>
              </a:rPr>
              <a:t>Nowa</a:t>
            </a:r>
            <a:r>
              <a:rPr lang="en-US" sz="7784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7784" dirty="0" err="1">
                <a:solidFill>
                  <a:srgbClr val="163459"/>
                </a:solidFill>
                <a:latin typeface="Maharlika"/>
              </a:rPr>
              <a:t>tożsamość</a:t>
            </a:r>
            <a:r>
              <a:rPr lang="en-US" sz="7784" dirty="0">
                <a:solidFill>
                  <a:srgbClr val="163459"/>
                </a:solidFill>
                <a:latin typeface="Maharlika"/>
              </a:rPr>
              <a:t>, </a:t>
            </a:r>
            <a:r>
              <a:rPr lang="en-US" sz="7784" dirty="0" err="1">
                <a:solidFill>
                  <a:srgbClr val="163459"/>
                </a:solidFill>
                <a:latin typeface="Maharlika"/>
              </a:rPr>
              <a:t>nowe</a:t>
            </a:r>
            <a:r>
              <a:rPr lang="en-US" sz="7784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7784" dirty="0" err="1">
                <a:solidFill>
                  <a:srgbClr val="163459"/>
                </a:solidFill>
                <a:latin typeface="Maharlika"/>
              </a:rPr>
              <a:t>dziecko</a:t>
            </a:r>
            <a:endParaRPr lang="en-US" sz="7784" dirty="0">
              <a:solidFill>
                <a:srgbClr val="163459"/>
              </a:solidFill>
              <a:latin typeface="Maharlika"/>
            </a:endParaRPr>
          </a:p>
          <a:p>
            <a:pPr algn="ctr">
              <a:lnSpc>
                <a:spcPts val="7784"/>
              </a:lnSpc>
            </a:pPr>
            <a:endParaRPr lang="en-US" sz="7784" dirty="0">
              <a:solidFill>
                <a:srgbClr val="163459"/>
              </a:solidFill>
              <a:latin typeface="Maharlika"/>
            </a:endParaRPr>
          </a:p>
          <a:p>
            <a:pPr marL="0" lvl="0" indent="0" algn="l">
              <a:lnSpc>
                <a:spcPts val="7784"/>
              </a:lnSpc>
            </a:pPr>
            <a:endParaRPr lang="en-US" sz="7784" dirty="0">
              <a:solidFill>
                <a:srgbClr val="163459"/>
              </a:solidFill>
              <a:latin typeface="Maharlika"/>
            </a:endParaRPr>
          </a:p>
        </p:txBody>
      </p:sp>
      <p:sp>
        <p:nvSpPr>
          <p:cNvPr id="5" name="Freeform 5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52985" y="1368638"/>
            <a:ext cx="14121995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6"/>
              </a:lnSpc>
            </a:pPr>
            <a:r>
              <a:rPr lang="en-US" sz="5000" dirty="0" smtClean="0">
                <a:solidFill>
                  <a:srgbClr val="000000"/>
                </a:solidFill>
                <a:latin typeface="Fahkwang"/>
              </a:rPr>
              <a:t>Po</a:t>
            </a:r>
            <a:r>
              <a:rPr lang="pl-PL" sz="5000" dirty="0" err="1" smtClean="0">
                <a:solidFill>
                  <a:srgbClr val="000000"/>
                </a:solidFill>
                <a:latin typeface="Fahkwang"/>
              </a:rPr>
              <a:t>jawiają</a:t>
            </a:r>
            <a:r>
              <a:rPr lang="pl-PL" sz="5000" dirty="0" smtClean="0">
                <a:solidFill>
                  <a:srgbClr val="000000"/>
                </a:solidFill>
                <a:latin typeface="Fahkwang"/>
              </a:rPr>
              <a:t> się</a:t>
            </a:r>
            <a:r>
              <a:rPr lang="en-US" sz="5000" dirty="0" smtClean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"/>
              </a:rPr>
              <a:t>konflikty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"/>
              </a:rPr>
              <a:t>między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"/>
              </a:rPr>
              <a:t>rodzicami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a </a:t>
            </a:r>
            <a:r>
              <a:rPr lang="en-US" sz="5000" dirty="0" err="1">
                <a:solidFill>
                  <a:srgbClr val="000000"/>
                </a:solidFill>
                <a:latin typeface="Fahkwang"/>
              </a:rPr>
              <a:t>nastolatkami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5000" dirty="0" smtClean="0">
                <a:solidFill>
                  <a:srgbClr val="000000"/>
                </a:solidFill>
                <a:latin typeface="Fahkwang"/>
              </a:rPr>
              <a:t>.</a:t>
            </a:r>
            <a:endParaRPr lang="en-US" sz="5000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6446"/>
              </a:lnSpc>
            </a:pPr>
            <a:r>
              <a:rPr lang="en-US" sz="5000" dirty="0" err="1" smtClean="0">
                <a:solidFill>
                  <a:srgbClr val="FF0000"/>
                </a:solidFill>
                <a:latin typeface="Fahkwang"/>
              </a:rPr>
              <a:t>Dorastający</a:t>
            </a:r>
            <a:r>
              <a:rPr lang="en-US" sz="5000" dirty="0" smtClean="0">
                <a:solidFill>
                  <a:srgbClr val="FF0000"/>
                </a:solidFill>
                <a:latin typeface="Fahkwang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Fahkwang"/>
              </a:rPr>
              <a:t>człowiek</a:t>
            </a:r>
            <a:r>
              <a:rPr lang="en-US" sz="5000" dirty="0">
                <a:solidFill>
                  <a:srgbClr val="FF0000"/>
                </a:solidFill>
                <a:latin typeface="Fahkwang"/>
              </a:rPr>
              <a:t> jest </a:t>
            </a:r>
            <a:r>
              <a:rPr lang="en-US" sz="5000" dirty="0" err="1">
                <a:solidFill>
                  <a:srgbClr val="FF0000"/>
                </a:solidFill>
                <a:latin typeface="Fahkwang"/>
              </a:rPr>
              <a:t>tykającą</a:t>
            </a:r>
            <a:r>
              <a:rPr lang="en-US" sz="5000" dirty="0">
                <a:solidFill>
                  <a:srgbClr val="FF0000"/>
                </a:solidFill>
                <a:latin typeface="Fahkwang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Fahkwang"/>
              </a:rPr>
              <a:t>bombą</a:t>
            </a:r>
            <a:r>
              <a:rPr lang="en-US" sz="5000" dirty="0">
                <a:solidFill>
                  <a:srgbClr val="FF0000"/>
                </a:solidFill>
                <a:latin typeface="Fahkwang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"/>
              </a:rPr>
              <a:t>hormonalną</a:t>
            </a:r>
            <a:r>
              <a:rPr lang="pl-PL" sz="5000" dirty="0" smtClean="0">
                <a:solidFill>
                  <a:srgbClr val="FF0000"/>
                </a:solidFill>
                <a:latin typeface="Fahkwang"/>
              </a:rPr>
              <a:t>.</a:t>
            </a:r>
            <a:r>
              <a:rPr lang="en-US" sz="5000" dirty="0" smtClean="0">
                <a:solidFill>
                  <a:srgbClr val="FF0000"/>
                </a:solidFill>
                <a:latin typeface="Fahkwang"/>
              </a:rPr>
              <a:t> </a:t>
            </a:r>
            <a:endParaRPr lang="en-US" sz="4604" dirty="0">
              <a:solidFill>
                <a:srgbClr val="000000"/>
              </a:solidFill>
              <a:latin typeface="Fahkwang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24600" y="4152900"/>
            <a:ext cx="7010400" cy="5781198"/>
          </a:xfrm>
          <a:custGeom>
            <a:avLst/>
            <a:gdLst/>
            <a:ahLst/>
            <a:cxnLst/>
            <a:rect l="l" t="t" r="r" b="b"/>
            <a:pathLst>
              <a:path w="4676821" h="4790598">
                <a:moveTo>
                  <a:pt x="0" y="0"/>
                </a:moveTo>
                <a:lnTo>
                  <a:pt x="4676821" y="0"/>
                </a:lnTo>
                <a:lnTo>
                  <a:pt x="4676821" y="4790598"/>
                </a:lnTo>
                <a:lnTo>
                  <a:pt x="0" y="479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750878" y="-9516104"/>
            <a:ext cx="20694040" cy="19482639"/>
          </a:xfrm>
          <a:custGeom>
            <a:avLst/>
            <a:gdLst/>
            <a:ahLst/>
            <a:cxnLst/>
            <a:rect l="l" t="t" r="r" b="b"/>
            <a:pathLst>
              <a:path w="20694040" h="19482639">
                <a:moveTo>
                  <a:pt x="0" y="0"/>
                </a:moveTo>
                <a:lnTo>
                  <a:pt x="20694040" y="0"/>
                </a:lnTo>
                <a:lnTo>
                  <a:pt x="20694040" y="19482639"/>
                </a:lnTo>
                <a:lnTo>
                  <a:pt x="0" y="19482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5" r="-1235"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80816" y="1066800"/>
            <a:ext cx="17314141" cy="1024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0"/>
              </a:lnSpc>
            </a:pPr>
            <a:endParaRPr lang="en-US" sz="5200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5088"/>
              </a:lnSpc>
            </a:pP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Jeśli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dziecko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przejawia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zachowania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autodestruktywne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(</a:t>
            </a:r>
            <a:r>
              <a:rPr lang="en-US" sz="5200" dirty="0" err="1" smtClean="0">
                <a:solidFill>
                  <a:srgbClr val="FF3131"/>
                </a:solidFill>
                <a:latin typeface="Fahkwang Bold"/>
              </a:rPr>
              <a:t>okalecza</a:t>
            </a:r>
            <a:r>
              <a:rPr lang="en-US" sz="5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się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5200" dirty="0" err="1" smtClean="0">
                <a:solidFill>
                  <a:srgbClr val="FF3131"/>
                </a:solidFill>
                <a:latin typeface="Fahkwang Bold"/>
              </a:rPr>
              <a:t>popad</a:t>
            </a:r>
            <a:r>
              <a:rPr lang="pl-PL" sz="5200" dirty="0" smtClean="0">
                <a:solidFill>
                  <a:srgbClr val="FF3131"/>
                </a:solidFill>
                <a:latin typeface="Fahkwang Bold"/>
              </a:rPr>
              <a:t>a</a:t>
            </a:r>
            <a:r>
              <a:rPr lang="en-US" sz="52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w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uzależnienie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),ma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myśli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samobójcze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,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nie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zwlekaj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z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wizytą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 u </a:t>
            </a:r>
            <a:r>
              <a:rPr lang="en-US" sz="5200" dirty="0" err="1">
                <a:solidFill>
                  <a:srgbClr val="FF3131"/>
                </a:solidFill>
                <a:latin typeface="Fahkwang Bold"/>
              </a:rPr>
              <a:t>specjalisty</a:t>
            </a:r>
            <a:r>
              <a:rPr lang="en-US" sz="5200" dirty="0">
                <a:solidFill>
                  <a:srgbClr val="FF3131"/>
                </a:solidFill>
                <a:latin typeface="Fahkwang Bold"/>
              </a:rPr>
              <a:t>.</a:t>
            </a:r>
          </a:p>
          <a:p>
            <a:pPr>
              <a:lnSpc>
                <a:spcPts val="5088"/>
              </a:lnSpc>
            </a:pPr>
            <a:endParaRPr lang="en-US" sz="5200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5088"/>
              </a:lnSpc>
            </a:pPr>
            <a:r>
              <a:rPr lang="en-US" sz="5200" dirty="0">
                <a:solidFill>
                  <a:srgbClr val="FF3131"/>
                </a:solidFill>
                <a:latin typeface="Fahkwang Bold"/>
              </a:rPr>
              <a:t>800 70 2222-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linia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wsparcia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dla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osób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w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kryzysie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psychicznym</a:t>
            </a:r>
            <a:endParaRPr lang="en-US" sz="5200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088"/>
              </a:lnSpc>
            </a:pPr>
            <a:endParaRPr lang="en-US" sz="5200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088"/>
              </a:lnSpc>
            </a:pPr>
            <a:r>
              <a:rPr lang="en-US" sz="5200" dirty="0">
                <a:solidFill>
                  <a:srgbClr val="FF3131"/>
                </a:solidFill>
                <a:latin typeface="Fahkwang Bold"/>
              </a:rPr>
              <a:t>116 123-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telefon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zaufania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dla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osób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dorosłych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w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kryzysie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emocjonalnym</a:t>
            </a:r>
            <a:endParaRPr lang="en-US" sz="5200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088"/>
              </a:lnSpc>
            </a:pPr>
            <a:endParaRPr lang="en-US" sz="5200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088"/>
              </a:lnSpc>
            </a:pPr>
            <a:r>
              <a:rPr lang="en-US" sz="5200" dirty="0">
                <a:solidFill>
                  <a:srgbClr val="FF3131"/>
                </a:solidFill>
                <a:latin typeface="Fahkwang Bold"/>
              </a:rPr>
              <a:t>116 111-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telefon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zaufania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dla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dzieci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i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Fahkwang Bold"/>
              </a:rPr>
              <a:t>młodzieży</a:t>
            </a:r>
            <a:r>
              <a:rPr lang="en-US" sz="5200" dirty="0">
                <a:solidFill>
                  <a:srgbClr val="000000"/>
                </a:solidFill>
                <a:latin typeface="Fahkwang Bold"/>
              </a:rPr>
              <a:t>.</a:t>
            </a:r>
          </a:p>
          <a:p>
            <a:pPr>
              <a:lnSpc>
                <a:spcPts val="5088"/>
              </a:lnSpc>
            </a:pPr>
            <a:endParaRPr lang="en-US" sz="5088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088"/>
              </a:lnSpc>
            </a:pPr>
            <a:endParaRPr lang="en-US" sz="5088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2932"/>
              </a:lnSpc>
            </a:pPr>
            <a:endParaRPr lang="en-US" sz="5088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2350"/>
              </a:lnSpc>
              <a:spcBef>
                <a:spcPct val="0"/>
              </a:spcBef>
            </a:pPr>
            <a:endParaRPr lang="en-US" sz="5088" dirty="0">
              <a:solidFill>
                <a:srgbClr val="000000"/>
              </a:solidFill>
              <a:latin typeface="Fahkwang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50405" y="1885702"/>
            <a:ext cx="14661569" cy="7982052"/>
            <a:chOff x="0" y="0"/>
            <a:chExt cx="19548758" cy="10642737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0"/>
              <a:ext cx="19548758" cy="5275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957"/>
                </a:lnSpc>
              </a:pPr>
              <a:r>
                <a:rPr lang="en-US" sz="14957" dirty="0" err="1">
                  <a:solidFill>
                    <a:srgbClr val="163459"/>
                  </a:solidFill>
                  <a:latin typeface="Fahkwang"/>
                </a:rPr>
                <a:t>Dziękuję</a:t>
              </a:r>
              <a:r>
                <a:rPr lang="en-US" sz="14957" dirty="0">
                  <a:solidFill>
                    <a:srgbClr val="163459"/>
                  </a:solidFill>
                  <a:latin typeface="Fahkwang"/>
                </a:rPr>
                <a:t> </a:t>
              </a:r>
              <a:r>
                <a:rPr lang="en-US" sz="14957" dirty="0" err="1">
                  <a:solidFill>
                    <a:srgbClr val="163459"/>
                  </a:solidFill>
                  <a:latin typeface="Fahkwang"/>
                </a:rPr>
                <a:t>za</a:t>
              </a:r>
              <a:r>
                <a:rPr lang="en-US" sz="14957">
                  <a:solidFill>
                    <a:srgbClr val="163459"/>
                  </a:solidFill>
                  <a:latin typeface="Fahkwang"/>
                </a:rPr>
                <a:t> uwagę</a:t>
              </a:r>
              <a:endParaRPr lang="en-US" sz="14957" dirty="0">
                <a:solidFill>
                  <a:srgbClr val="163459"/>
                </a:solidFill>
                <a:latin typeface="Fahkwang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9286811" y="5561176"/>
              <a:ext cx="975137" cy="975137"/>
            </a:xfrm>
            <a:custGeom>
              <a:avLst/>
              <a:gdLst/>
              <a:ahLst/>
              <a:cxnLst/>
              <a:rect l="l" t="t" r="r" b="b"/>
              <a:pathLst>
                <a:path w="975137" h="975137">
                  <a:moveTo>
                    <a:pt x="0" y="0"/>
                  </a:moveTo>
                  <a:lnTo>
                    <a:pt x="975136" y="0"/>
                  </a:lnTo>
                  <a:lnTo>
                    <a:pt x="975136" y="975137"/>
                  </a:lnTo>
                  <a:lnTo>
                    <a:pt x="0" y="975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540554" y="6838473"/>
              <a:ext cx="14467650" cy="380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15"/>
                </a:lnSpc>
              </a:pPr>
              <a:r>
                <a:rPr lang="en-US" sz="5511">
                  <a:solidFill>
                    <a:srgbClr val="163459"/>
                  </a:solidFill>
                  <a:latin typeface="Fahkwang Extra-Light"/>
                </a:rPr>
                <a:t>Karina Kołdra psycholog, socjoterapeuta i trener dziecięcy I stopnia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3888821" y="-7873019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6550297" y="6681179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3400" y="190500"/>
            <a:ext cx="17270563" cy="5103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30"/>
              </a:lnSpc>
            </a:pPr>
            <a:r>
              <a:rPr lang="en-US" sz="4800" dirty="0" err="1">
                <a:solidFill>
                  <a:srgbClr val="000000"/>
                </a:solidFill>
                <a:latin typeface="Fahkwang"/>
              </a:rPr>
              <a:t>Nastolatek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nagle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staje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się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"/>
              </a:rPr>
              <a:t>zupełnie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inną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osobą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Zmienia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swoje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zainteresowania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styl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ubierania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grupę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społeczną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nastawienie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do </a:t>
            </a:r>
            <a:r>
              <a:rPr lang="en-US" sz="4800" dirty="0" err="1" smtClean="0">
                <a:solidFill>
                  <a:srgbClr val="000000"/>
                </a:solidFill>
                <a:latin typeface="Fahkwang Bold"/>
              </a:rPr>
              <a:t>rodziców</a:t>
            </a:r>
            <a:r>
              <a:rPr lang="pl-PL" sz="4800" dirty="0">
                <a:solidFill>
                  <a:srgbClr val="000000"/>
                </a:solidFill>
                <a:latin typeface="Fahkwang"/>
              </a:rPr>
              <a:t>,</a:t>
            </a:r>
            <a:r>
              <a:rPr lang="en-US" sz="48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intensywnie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dojrzewa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mózg</a:t>
            </a:r>
            <a:r>
              <a:rPr lang="en-US" sz="4800" dirty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4800" dirty="0" smtClean="0">
                <a:solidFill>
                  <a:srgbClr val="000000"/>
                </a:solidFill>
                <a:latin typeface="Fahkwang"/>
              </a:rPr>
              <a:t> </a:t>
            </a:r>
            <a:endParaRPr lang="pl-PL" sz="4800" dirty="0" smtClean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6030"/>
              </a:lnSpc>
            </a:pPr>
            <a:r>
              <a:rPr lang="en-US" sz="4800" dirty="0" err="1" smtClean="0">
                <a:solidFill>
                  <a:srgbClr val="FF3131"/>
                </a:solidFill>
                <a:latin typeface="Fahkwang Bold"/>
              </a:rPr>
              <a:t>Pojawia</a:t>
            </a:r>
            <a:r>
              <a:rPr lang="en-US" sz="48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się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również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większa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skłonność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do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zachowań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ryzykownych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.</a:t>
            </a:r>
          </a:p>
          <a:p>
            <a:pPr>
              <a:lnSpc>
                <a:spcPts val="202"/>
              </a:lnSpc>
            </a:pPr>
            <a:endParaRPr lang="en-US" sz="4307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3632"/>
              </a:lnSpc>
            </a:pPr>
            <a:endParaRPr lang="en-US" sz="4307" dirty="0">
              <a:solidFill>
                <a:srgbClr val="FF3131"/>
              </a:solidFill>
              <a:latin typeface="Fahkwang Bold"/>
            </a:endParaRPr>
          </a:p>
        </p:txBody>
      </p:sp>
      <p:sp>
        <p:nvSpPr>
          <p:cNvPr id="9" name="Freeform 4"/>
          <p:cNvSpPr/>
          <p:nvPr/>
        </p:nvSpPr>
        <p:spPr>
          <a:xfrm rot="2283082">
            <a:off x="-6550297" y="6681180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493" y="5294461"/>
            <a:ext cx="8562993" cy="4649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895722" y="-9466158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3600" y="-50535"/>
            <a:ext cx="15258163" cy="556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8"/>
              </a:lnSpc>
            </a:pPr>
            <a:endParaRPr lang="en-US" sz="1120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1568"/>
              </a:lnSpc>
            </a:pPr>
            <a:endParaRPr lang="en-US" sz="1120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6721"/>
              </a:lnSpc>
            </a:pP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Jednym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z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największych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wyzwań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rodziców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nastolatka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jest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utrzymanie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bliskiego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kontaktu</a:t>
            </a:r>
            <a:r>
              <a:rPr lang="en-US" sz="5000" dirty="0" smtClean="0">
                <a:solidFill>
                  <a:srgbClr val="000000"/>
                </a:solidFill>
                <a:latin typeface="Fahkwang"/>
              </a:rPr>
              <a:t>.</a:t>
            </a:r>
            <a:endParaRPr lang="pl-PL" sz="5000" dirty="0" smtClean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6721"/>
              </a:lnSpc>
            </a:pP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Dzieje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się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tak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dlatego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,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że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główna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potrzeba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bliskości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jest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przeniesiona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z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rodziców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na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grupę</a:t>
            </a:r>
            <a:r>
              <a:rPr lang="en-US" sz="5000" dirty="0" smtClean="0">
                <a:solidFill>
                  <a:srgbClr val="FF0000"/>
                </a:solidFill>
                <a:latin typeface="Fahkwang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Fahkwang Bold"/>
              </a:rPr>
              <a:t>rówieśniczą</a:t>
            </a:r>
            <a:r>
              <a:rPr lang="en-US" sz="5000" dirty="0" smtClean="0">
                <a:solidFill>
                  <a:srgbClr val="FF0000"/>
                </a:solidFill>
                <a:latin typeface="Fahkwang"/>
              </a:rPr>
              <a:t>. </a:t>
            </a:r>
            <a:endParaRPr lang="en-US" sz="4800" dirty="0">
              <a:solidFill>
                <a:srgbClr val="000000"/>
              </a:solidFill>
              <a:latin typeface="Fahkwang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705600" y="4906610"/>
            <a:ext cx="6522324" cy="4762500"/>
          </a:xfrm>
          <a:custGeom>
            <a:avLst/>
            <a:gdLst/>
            <a:ahLst/>
            <a:cxnLst/>
            <a:rect l="l" t="t" r="r" b="b"/>
            <a:pathLst>
              <a:path w="4156320" h="3553654">
                <a:moveTo>
                  <a:pt x="0" y="0"/>
                </a:moveTo>
                <a:lnTo>
                  <a:pt x="4156320" y="0"/>
                </a:lnTo>
                <a:lnTo>
                  <a:pt x="4156320" y="3553654"/>
                </a:lnTo>
                <a:lnTo>
                  <a:pt x="0" y="3553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895722" y="-9466158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7201" y="0"/>
            <a:ext cx="17208410" cy="6258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86"/>
              </a:lnSpc>
            </a:pPr>
            <a:r>
              <a:rPr lang="en-US" sz="5000" dirty="0" err="1" smtClean="0">
                <a:solidFill>
                  <a:srgbClr val="000000"/>
                </a:solidFill>
                <a:latin typeface="Fahkwang Bold"/>
              </a:rPr>
              <a:t>Zmiana</a:t>
            </a:r>
            <a:r>
              <a:rPr lang="en-US" sz="5000" dirty="0" smtClean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widoczna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jest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również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w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obszarze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nauki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Fahkwang"/>
              </a:rPr>
              <a:t>Dla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"/>
              </a:rPr>
              <a:t>nastolatków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o </a:t>
            </a:r>
            <a:r>
              <a:rPr lang="en-US" sz="5000" dirty="0" err="1">
                <a:solidFill>
                  <a:srgbClr val="000000"/>
                </a:solidFill>
                <a:latin typeface="Fahkwang"/>
              </a:rPr>
              <a:t>wiele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ważniejsze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są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rozrywki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kontakty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z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rówieśnikami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niż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zdobywanie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wiedzy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. To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również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ma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swoje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wyjaśnienie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w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biologii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Fahkwang Bold"/>
              </a:rPr>
              <a:t>człowieka</a:t>
            </a:r>
            <a:r>
              <a:rPr lang="en-US" sz="5000" dirty="0">
                <a:solidFill>
                  <a:srgbClr val="000000"/>
                </a:solidFill>
                <a:latin typeface="Fahkwang Bold"/>
              </a:rPr>
              <a:t>.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</a:t>
            </a:r>
            <a:endParaRPr lang="pl-PL" sz="5000" dirty="0" smtClean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6086"/>
              </a:lnSpc>
            </a:pPr>
            <a:r>
              <a:rPr lang="en-US" sz="5000" dirty="0" smtClean="0">
                <a:solidFill>
                  <a:srgbClr val="E35750"/>
                </a:solidFill>
                <a:latin typeface="Fahkwang Bold"/>
              </a:rPr>
              <a:t>Ten </a:t>
            </a:r>
            <a:r>
              <a:rPr lang="en-US" sz="5000" dirty="0" err="1">
                <a:solidFill>
                  <a:srgbClr val="E35750"/>
                </a:solidFill>
                <a:latin typeface="Fahkwang Bold"/>
              </a:rPr>
              <a:t>etap</a:t>
            </a:r>
            <a:r>
              <a:rPr lang="en-US" sz="5000" dirty="0">
                <a:solidFill>
                  <a:srgbClr val="E3575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E35750"/>
                </a:solidFill>
                <a:latin typeface="Fahkwang Bold"/>
              </a:rPr>
              <a:t>socjalizacji</a:t>
            </a:r>
            <a:r>
              <a:rPr lang="en-US" sz="5000" dirty="0">
                <a:solidFill>
                  <a:srgbClr val="E3575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E35750"/>
                </a:solidFill>
                <a:latin typeface="Fahkwang Bold"/>
              </a:rPr>
              <a:t>przygotowuje</a:t>
            </a:r>
            <a:r>
              <a:rPr lang="en-US" sz="5000" dirty="0">
                <a:solidFill>
                  <a:srgbClr val="E35750"/>
                </a:solidFill>
                <a:latin typeface="Fahkwang Bold"/>
              </a:rPr>
              <a:t> </a:t>
            </a:r>
            <a:endParaRPr lang="pl-PL" sz="5000" dirty="0" smtClean="0">
              <a:solidFill>
                <a:srgbClr val="E35750"/>
              </a:solidFill>
              <a:latin typeface="Fahkwang Bold"/>
            </a:endParaRPr>
          </a:p>
          <a:p>
            <a:pPr>
              <a:lnSpc>
                <a:spcPts val="6086"/>
              </a:lnSpc>
            </a:pPr>
            <a:r>
              <a:rPr lang="en-US" sz="5000" dirty="0" smtClean="0">
                <a:solidFill>
                  <a:srgbClr val="E35750"/>
                </a:solidFill>
                <a:latin typeface="Fahkwang Bold"/>
              </a:rPr>
              <a:t>go </a:t>
            </a:r>
            <a:r>
              <a:rPr lang="en-US" sz="5000" dirty="0">
                <a:solidFill>
                  <a:srgbClr val="E35750"/>
                </a:solidFill>
                <a:latin typeface="Fahkwang Bold"/>
              </a:rPr>
              <a:t>do </a:t>
            </a:r>
            <a:r>
              <a:rPr lang="en-US" sz="5000" dirty="0" err="1">
                <a:solidFill>
                  <a:srgbClr val="E35750"/>
                </a:solidFill>
                <a:latin typeface="Fahkwang Bold"/>
              </a:rPr>
              <a:t>przyszłego</a:t>
            </a:r>
            <a:r>
              <a:rPr lang="en-US" sz="5000" dirty="0">
                <a:solidFill>
                  <a:srgbClr val="E35750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E35750"/>
                </a:solidFill>
                <a:latin typeface="Fahkwang Bold"/>
              </a:rPr>
              <a:t>życia</a:t>
            </a:r>
            <a:r>
              <a:rPr lang="en-US" sz="5000" dirty="0">
                <a:solidFill>
                  <a:srgbClr val="E35750"/>
                </a:solidFill>
                <a:latin typeface="Fahkwang Bold"/>
              </a:rPr>
              <a:t>.</a:t>
            </a:r>
          </a:p>
          <a:p>
            <a:pPr>
              <a:lnSpc>
                <a:spcPts val="6086"/>
              </a:lnSpc>
            </a:pPr>
            <a:endParaRPr lang="en-US" sz="4347" dirty="0">
              <a:solidFill>
                <a:srgbClr val="E35750"/>
              </a:solidFill>
              <a:latin typeface="Fahkwang Bold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55042"/>
            <a:ext cx="8991600" cy="5460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908620" y="-9506325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1" y="190500"/>
            <a:ext cx="17030700" cy="374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03"/>
              </a:lnSpc>
            </a:pPr>
            <a:r>
              <a:rPr lang="en-US" sz="7303" dirty="0" err="1">
                <a:solidFill>
                  <a:srgbClr val="163459"/>
                </a:solidFill>
                <a:latin typeface="Maharlika"/>
              </a:rPr>
              <a:t>Potrzeby</a:t>
            </a:r>
            <a:r>
              <a:rPr lang="en-US" sz="7303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7303" dirty="0" err="1">
                <a:solidFill>
                  <a:srgbClr val="163459"/>
                </a:solidFill>
                <a:latin typeface="Maharlika"/>
              </a:rPr>
              <a:t>nastolatka</a:t>
            </a:r>
            <a:r>
              <a:rPr lang="en-US" sz="7303" dirty="0">
                <a:solidFill>
                  <a:srgbClr val="163459"/>
                </a:solidFill>
                <a:latin typeface="Maharlika"/>
              </a:rPr>
              <a:t>, </a:t>
            </a:r>
            <a:r>
              <a:rPr lang="en-US" sz="7303" dirty="0" err="1">
                <a:solidFill>
                  <a:srgbClr val="163459"/>
                </a:solidFill>
                <a:latin typeface="Maharlika"/>
              </a:rPr>
              <a:t>czyli</a:t>
            </a:r>
            <a:r>
              <a:rPr lang="en-US" sz="7303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7303" dirty="0" err="1">
                <a:solidFill>
                  <a:srgbClr val="163459"/>
                </a:solidFill>
                <a:latin typeface="Maharlika"/>
              </a:rPr>
              <a:t>jak</a:t>
            </a:r>
            <a:r>
              <a:rPr lang="en-US" sz="7303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7303" dirty="0" err="1">
                <a:solidFill>
                  <a:srgbClr val="163459"/>
                </a:solidFill>
                <a:latin typeface="Maharlika"/>
              </a:rPr>
              <a:t>zrozumieć</a:t>
            </a:r>
            <a:r>
              <a:rPr lang="en-US" sz="7303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7303" dirty="0" err="1">
                <a:solidFill>
                  <a:srgbClr val="163459"/>
                </a:solidFill>
                <a:latin typeface="Maharlika"/>
              </a:rPr>
              <a:t>dorastające</a:t>
            </a:r>
            <a:r>
              <a:rPr lang="en-US" sz="7303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7303" dirty="0" err="1">
                <a:solidFill>
                  <a:srgbClr val="163459"/>
                </a:solidFill>
                <a:latin typeface="Maharlika"/>
              </a:rPr>
              <a:t>dziecko</a:t>
            </a:r>
            <a:endParaRPr lang="en-US" sz="7303" dirty="0">
              <a:solidFill>
                <a:srgbClr val="163459"/>
              </a:solidFill>
              <a:latin typeface="Maharlika"/>
            </a:endParaRPr>
          </a:p>
          <a:p>
            <a:pPr algn="ctr">
              <a:lnSpc>
                <a:spcPts val="7303"/>
              </a:lnSpc>
            </a:pPr>
            <a:endParaRPr lang="en-US" sz="7303" dirty="0">
              <a:solidFill>
                <a:srgbClr val="163459"/>
              </a:solidFill>
              <a:latin typeface="Maharlika"/>
            </a:endParaRPr>
          </a:p>
          <a:p>
            <a:pPr marL="0" lvl="0" indent="0" algn="l">
              <a:lnSpc>
                <a:spcPts val="7303"/>
              </a:lnSpc>
            </a:pPr>
            <a:endParaRPr lang="en-US" sz="7303" dirty="0">
              <a:solidFill>
                <a:srgbClr val="163459"/>
              </a:solidFill>
              <a:latin typeface="Maharlika"/>
            </a:endParaRPr>
          </a:p>
        </p:txBody>
      </p:sp>
      <p:sp>
        <p:nvSpPr>
          <p:cNvPr id="5" name="Freeform 5"/>
          <p:cNvSpPr/>
          <p:nvPr/>
        </p:nvSpPr>
        <p:spPr>
          <a:xfrm rot="2283082">
            <a:off x="-7094960" y="6376382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1001" y="0"/>
            <a:ext cx="14982096" cy="665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12"/>
              </a:lnSpc>
            </a:pPr>
            <a:endParaRPr dirty="0"/>
          </a:p>
          <a:p>
            <a:pPr>
              <a:lnSpc>
                <a:spcPts val="3991"/>
              </a:lnSpc>
            </a:pPr>
            <a:endParaRPr dirty="0"/>
          </a:p>
          <a:p>
            <a:pPr>
              <a:lnSpc>
                <a:spcPts val="5835"/>
              </a:lnSpc>
            </a:pPr>
            <a:endParaRPr lang="pl-PL" sz="4800" dirty="0"/>
          </a:p>
          <a:p>
            <a:pPr>
              <a:lnSpc>
                <a:spcPts val="5835"/>
              </a:lnSpc>
            </a:pPr>
            <a:endParaRPr lang="pl-PL" sz="4800" dirty="0" smtClean="0">
              <a:solidFill>
                <a:srgbClr val="FF3131"/>
              </a:solidFill>
              <a:latin typeface="Fahkwang Bold Italics"/>
            </a:endParaRPr>
          </a:p>
          <a:p>
            <a:pPr>
              <a:lnSpc>
                <a:spcPts val="5835"/>
              </a:lnSpc>
            </a:pPr>
            <a:r>
              <a:rPr lang="en-US" sz="4800" dirty="0" smtClean="0">
                <a:solidFill>
                  <a:srgbClr val="FF3131"/>
                </a:solidFill>
                <a:latin typeface="Fahkwang Bold Italics"/>
              </a:rPr>
              <a:t>1</a:t>
            </a:r>
            <a:r>
              <a:rPr lang="en-US" sz="4800" dirty="0">
                <a:solidFill>
                  <a:srgbClr val="FF3131"/>
                </a:solidFill>
                <a:latin typeface="Fahkwang Bold Italics"/>
              </a:rPr>
              <a:t>. </a:t>
            </a:r>
            <a:r>
              <a:rPr lang="en-US" sz="4800" dirty="0" err="1">
                <a:solidFill>
                  <a:srgbClr val="FF3131"/>
                </a:solidFill>
                <a:latin typeface="Fahkwang Bold Italics"/>
              </a:rPr>
              <a:t>Potrzeba</a:t>
            </a:r>
            <a:r>
              <a:rPr lang="en-US" sz="4800" dirty="0">
                <a:solidFill>
                  <a:srgbClr val="FF3131"/>
                </a:solidFill>
                <a:latin typeface="Fahkwang Bold Italics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 Italics"/>
              </a:rPr>
              <a:t>eksperymentowania</a:t>
            </a:r>
            <a:endParaRPr lang="en-US" sz="4800" dirty="0">
              <a:solidFill>
                <a:srgbClr val="FF3131"/>
              </a:solidFill>
              <a:latin typeface="Fahkwang Bold Italics"/>
            </a:endParaRPr>
          </a:p>
          <a:p>
            <a:pPr>
              <a:lnSpc>
                <a:spcPts val="5975"/>
              </a:lnSpc>
            </a:pPr>
            <a:r>
              <a:rPr lang="en-US" sz="4800" dirty="0" err="1">
                <a:solidFill>
                  <a:srgbClr val="163459"/>
                </a:solidFill>
                <a:latin typeface="Fahkwang"/>
              </a:rPr>
              <a:t>Eksperymentowanie</a:t>
            </a:r>
            <a:r>
              <a:rPr lang="en-US" sz="4800" dirty="0">
                <a:solidFill>
                  <a:srgbClr val="163459"/>
                </a:solidFill>
                <a:latin typeface="Fahkwang"/>
              </a:rPr>
              <a:t> jest </a:t>
            </a:r>
            <a:r>
              <a:rPr lang="en-US" sz="4800" dirty="0" err="1">
                <a:solidFill>
                  <a:srgbClr val="163459"/>
                </a:solidFill>
                <a:latin typeface="Fahkwang"/>
              </a:rPr>
              <a:t>wpisane</a:t>
            </a:r>
            <a:r>
              <a:rPr lang="en-US" sz="4800" dirty="0">
                <a:solidFill>
                  <a:srgbClr val="163459"/>
                </a:solidFill>
                <a:latin typeface="Fahkwang"/>
              </a:rPr>
              <a:t> w </a:t>
            </a:r>
            <a:r>
              <a:rPr lang="en-US" sz="4800" dirty="0" err="1">
                <a:solidFill>
                  <a:srgbClr val="163459"/>
                </a:solidFill>
                <a:latin typeface="Fahkwang"/>
              </a:rPr>
              <a:t>wiek</a:t>
            </a:r>
            <a:r>
              <a:rPr lang="en-US" sz="4800" dirty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4800" dirty="0" err="1">
                <a:solidFill>
                  <a:srgbClr val="163459"/>
                </a:solidFill>
                <a:latin typeface="Fahkwang"/>
              </a:rPr>
              <a:t>dorastania</a:t>
            </a:r>
            <a:r>
              <a:rPr lang="en-US" sz="4800" dirty="0">
                <a:solidFill>
                  <a:srgbClr val="163459"/>
                </a:solidFill>
                <a:latin typeface="Fahkwang"/>
              </a:rPr>
              <a:t>.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Dzięki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temu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nastolatek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odkrywa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to,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kim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jest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i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co jest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dla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niego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163459"/>
                </a:solidFill>
                <a:latin typeface="Fahkwang Bold"/>
              </a:rPr>
              <a:t>ważne</a:t>
            </a:r>
            <a:r>
              <a:rPr lang="en-US" sz="4800" dirty="0">
                <a:solidFill>
                  <a:srgbClr val="163459"/>
                </a:solidFill>
                <a:latin typeface="Fahkwang Bold"/>
              </a:rPr>
              <a:t>.</a:t>
            </a:r>
            <a:r>
              <a:rPr lang="en-US" sz="4800" dirty="0">
                <a:solidFill>
                  <a:srgbClr val="163459"/>
                </a:solidFill>
                <a:latin typeface="Fahkwang"/>
              </a:rPr>
              <a:t> </a:t>
            </a:r>
            <a:r>
              <a:rPr lang="en-US" sz="4700" dirty="0" smtClean="0">
                <a:solidFill>
                  <a:srgbClr val="163459"/>
                </a:solidFill>
                <a:latin typeface="Fahkwang"/>
              </a:rPr>
              <a:t>   </a:t>
            </a:r>
            <a:endParaRPr lang="en-US" sz="4700" dirty="0">
              <a:solidFill>
                <a:srgbClr val="163459"/>
              </a:solidFill>
              <a:latin typeface="Fahkwang"/>
            </a:endParaRPr>
          </a:p>
          <a:p>
            <a:pPr>
              <a:lnSpc>
                <a:spcPts val="6115"/>
              </a:lnSpc>
            </a:pPr>
            <a:endParaRPr lang="en-US" sz="4268" dirty="0">
              <a:solidFill>
                <a:srgbClr val="163459"/>
              </a:solidFill>
              <a:latin typeface="Fahkwang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284" y="5763916"/>
            <a:ext cx="7796213" cy="4523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895722" y="-9466158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9304" y="179723"/>
            <a:ext cx="16689996" cy="538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5"/>
              </a:lnSpc>
            </a:pP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Pamiętajmy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że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nastolatki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z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czysto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neurobiologicznych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przyczyn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nie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zawsze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są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w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stanie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przewidzieć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skutki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swojego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postępowania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i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co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za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tym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idzie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wziąć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za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nie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5000" dirty="0" err="1">
                <a:solidFill>
                  <a:srgbClr val="FF3131"/>
                </a:solidFill>
                <a:latin typeface="Fahkwang Bold"/>
              </a:rPr>
              <a:t>odpowiedzialność</a:t>
            </a:r>
            <a:r>
              <a:rPr lang="en-US" sz="5000" dirty="0">
                <a:solidFill>
                  <a:srgbClr val="FF3131"/>
                </a:solidFill>
                <a:latin typeface="Fahkwang Bold"/>
              </a:rPr>
              <a:t>.</a:t>
            </a:r>
            <a:r>
              <a:rPr lang="en-US" sz="5000" dirty="0">
                <a:solidFill>
                  <a:srgbClr val="000000"/>
                </a:solidFill>
                <a:latin typeface="Fahkwang"/>
              </a:rPr>
              <a:t> </a:t>
            </a:r>
            <a:endParaRPr lang="en-US" sz="5104" dirty="0">
              <a:solidFill>
                <a:srgbClr val="000000"/>
              </a:solidFill>
              <a:latin typeface="Fahkwang"/>
            </a:endParaRPr>
          </a:p>
          <a:p>
            <a:pPr>
              <a:lnSpc>
                <a:spcPts val="6814"/>
              </a:lnSpc>
            </a:pPr>
            <a:endParaRPr lang="en-US" sz="5104" dirty="0">
              <a:solidFill>
                <a:srgbClr val="000000"/>
              </a:solidFill>
              <a:latin typeface="Fahkwang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4762500"/>
            <a:ext cx="9677400" cy="525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984821" y="-9854219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0" y="342900"/>
            <a:ext cx="17742132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25"/>
              </a:lnSpc>
            </a:pPr>
            <a:r>
              <a:rPr lang="en-US" sz="5400" dirty="0" err="1">
                <a:solidFill>
                  <a:srgbClr val="163459"/>
                </a:solidFill>
                <a:latin typeface="Maharlika"/>
              </a:rPr>
              <a:t>Jak</a:t>
            </a:r>
            <a:r>
              <a:rPr lang="en-US" sz="5400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5400" dirty="0" err="1">
                <a:solidFill>
                  <a:srgbClr val="163459"/>
                </a:solidFill>
                <a:latin typeface="Maharlika"/>
              </a:rPr>
              <a:t>wspierać</a:t>
            </a:r>
            <a:r>
              <a:rPr lang="en-US" sz="5400" dirty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5400" dirty="0" err="1" smtClean="0">
                <a:solidFill>
                  <a:srgbClr val="163459"/>
                </a:solidFill>
                <a:latin typeface="Maharlika"/>
              </a:rPr>
              <a:t>potrzebę</a:t>
            </a:r>
            <a:r>
              <a:rPr lang="pl-PL" sz="5400" dirty="0" smtClean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5400" dirty="0" smtClean="0">
                <a:solidFill>
                  <a:srgbClr val="163459"/>
                </a:solidFill>
                <a:latin typeface="Maharlika"/>
              </a:rPr>
              <a:t> </a:t>
            </a:r>
            <a:r>
              <a:rPr lang="en-US" sz="5400" dirty="0" err="1">
                <a:solidFill>
                  <a:srgbClr val="163459"/>
                </a:solidFill>
                <a:latin typeface="Maharlika"/>
              </a:rPr>
              <a:t>eksperymentowania</a:t>
            </a:r>
            <a:r>
              <a:rPr lang="en-US" sz="5400" dirty="0">
                <a:solidFill>
                  <a:srgbClr val="163459"/>
                </a:solidFill>
                <a:latin typeface="Maharlika"/>
              </a:rPr>
              <a:t>?</a:t>
            </a:r>
          </a:p>
          <a:p>
            <a:pPr algn="ctr">
              <a:lnSpc>
                <a:spcPts val="7025"/>
              </a:lnSpc>
            </a:pPr>
            <a:endParaRPr lang="en-US" sz="7025" dirty="0">
              <a:solidFill>
                <a:srgbClr val="163459"/>
              </a:solidFill>
              <a:latin typeface="Maharlika"/>
            </a:endParaRPr>
          </a:p>
          <a:p>
            <a:pPr marL="0" lvl="0" indent="0" algn="l">
              <a:lnSpc>
                <a:spcPts val="7025"/>
              </a:lnSpc>
            </a:pPr>
            <a:endParaRPr lang="en-US" sz="7025" dirty="0">
              <a:solidFill>
                <a:srgbClr val="163459"/>
              </a:solidFill>
              <a:latin typeface="Maharlika"/>
            </a:endParaRPr>
          </a:p>
        </p:txBody>
      </p:sp>
      <p:sp>
        <p:nvSpPr>
          <p:cNvPr id="5" name="Freeform 5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4392" y="1606486"/>
            <a:ext cx="14201192" cy="746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05"/>
              </a:lnSpc>
            </a:pP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Zachęcaj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swojego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nastolatka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do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próbowania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hkwang Bold"/>
              </a:rPr>
              <a:t>nowych</a:t>
            </a:r>
            <a:r>
              <a:rPr lang="en-US" sz="4800" dirty="0">
                <a:solidFill>
                  <a:srgbClr val="000000"/>
                </a:solidFill>
                <a:latin typeface="Fahkwang Bold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Fahkwang Bold"/>
              </a:rPr>
              <a:t>rzeczy</a:t>
            </a:r>
            <a:endParaRPr lang="pl-PL" sz="2800" b="1" dirty="0">
              <a:solidFill>
                <a:srgbClr val="000000"/>
              </a:solidFill>
              <a:latin typeface="Fahkwang Bold"/>
            </a:endParaRPr>
          </a:p>
          <a:p>
            <a:pPr>
              <a:lnSpc>
                <a:spcPts val="5705"/>
              </a:lnSpc>
            </a:pPr>
            <a:endParaRPr lang="pl-PL" sz="4800" dirty="0" smtClean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5705"/>
              </a:lnSpc>
            </a:pPr>
            <a:r>
              <a:rPr lang="en-US" sz="4800" dirty="0" err="1" smtClean="0">
                <a:solidFill>
                  <a:srgbClr val="FF3131"/>
                </a:solidFill>
                <a:latin typeface="Fahkwang Bold"/>
              </a:rPr>
              <a:t>Wspieraj</a:t>
            </a:r>
            <a:r>
              <a:rPr lang="en-US" sz="48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także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jego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nowe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 smtClean="0">
                <a:solidFill>
                  <a:srgbClr val="FF3131"/>
                </a:solidFill>
                <a:latin typeface="Fahkwang Bold"/>
              </a:rPr>
              <a:t>pasje</a:t>
            </a:r>
            <a:endParaRPr lang="pl-PL" sz="4800" dirty="0" smtClean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5705"/>
              </a:lnSpc>
            </a:pPr>
            <a:endParaRPr lang="pl-PL" sz="4800" dirty="0">
              <a:solidFill>
                <a:srgbClr val="000000"/>
              </a:solidFill>
              <a:latin typeface="Fahkwang Extra-Light"/>
            </a:endParaRPr>
          </a:p>
          <a:p>
            <a:pPr>
              <a:lnSpc>
                <a:spcPts val="5705"/>
              </a:lnSpc>
            </a:pPr>
            <a:r>
              <a:rPr lang="en-US" sz="4800" dirty="0" err="1" smtClean="0">
                <a:solidFill>
                  <a:srgbClr val="FF3131"/>
                </a:solidFill>
                <a:latin typeface="Fahkwang Bold"/>
              </a:rPr>
              <a:t>Im</a:t>
            </a:r>
            <a:r>
              <a:rPr lang="en-US" sz="4800" dirty="0" smtClean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więcej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nastolatek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będzie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miał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okazji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do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eksperymentowania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w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sposób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akceptowalny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społecznie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,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tym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mniej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będzie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go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ciągnęło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w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ciemną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"/>
              </a:rPr>
              <a:t>stronę</a:t>
            </a:r>
            <a:r>
              <a:rPr lang="en-US" sz="4800" dirty="0">
                <a:solidFill>
                  <a:srgbClr val="FF3131"/>
                </a:solidFill>
                <a:latin typeface="Fahkwang Bold"/>
              </a:rPr>
              <a:t>.</a:t>
            </a:r>
          </a:p>
          <a:p>
            <a:pPr>
              <a:lnSpc>
                <a:spcPts val="6853"/>
              </a:lnSpc>
            </a:pPr>
            <a:endParaRPr lang="en-US" sz="4075" dirty="0">
              <a:solidFill>
                <a:srgbClr val="FF3131"/>
              </a:solidFill>
              <a:latin typeface="Fahkwang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801601" y="4610100"/>
            <a:ext cx="5486400" cy="5410200"/>
          </a:xfrm>
          <a:custGeom>
            <a:avLst/>
            <a:gdLst/>
            <a:ahLst/>
            <a:cxnLst/>
            <a:rect l="l" t="t" r="r" b="b"/>
            <a:pathLst>
              <a:path w="3676588" h="4483643">
                <a:moveTo>
                  <a:pt x="0" y="0"/>
                </a:moveTo>
                <a:lnTo>
                  <a:pt x="3676588" y="0"/>
                </a:lnTo>
                <a:lnTo>
                  <a:pt x="3676588" y="4483643"/>
                </a:lnTo>
                <a:lnTo>
                  <a:pt x="0" y="4483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b="-77851"/>
            </a:stretch>
          </a:blipFill>
        </p:spPr>
      </p:sp>
      <p:sp>
        <p:nvSpPr>
          <p:cNvPr id="3" name="Freeform 3"/>
          <p:cNvSpPr/>
          <p:nvPr/>
        </p:nvSpPr>
        <p:spPr>
          <a:xfrm rot="2283082">
            <a:off x="9908620" y="-9506325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83082">
            <a:off x="-7040983" y="6463304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50"/>
                </a:lnTo>
                <a:lnTo>
                  <a:pt x="0" y="1901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19800" y="4000500"/>
            <a:ext cx="8229600" cy="5410200"/>
          </a:xfrm>
          <a:custGeom>
            <a:avLst/>
            <a:gdLst/>
            <a:ahLst/>
            <a:cxnLst/>
            <a:rect l="l" t="t" r="r" b="b"/>
            <a:pathLst>
              <a:path w="5258530" h="4114800">
                <a:moveTo>
                  <a:pt x="0" y="0"/>
                </a:moveTo>
                <a:lnTo>
                  <a:pt x="5258531" y="0"/>
                </a:lnTo>
                <a:lnTo>
                  <a:pt x="52585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90801" y="-57305"/>
            <a:ext cx="13757578" cy="5591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2"/>
              </a:lnSpc>
            </a:pPr>
            <a:r>
              <a:rPr lang="en-US" sz="4800" dirty="0">
                <a:solidFill>
                  <a:srgbClr val="FF3131"/>
                </a:solidFill>
                <a:latin typeface="Fahkwang Bold Italics"/>
              </a:rPr>
              <a:t>2. </a:t>
            </a:r>
            <a:r>
              <a:rPr lang="en-US" sz="4800" dirty="0" err="1">
                <a:solidFill>
                  <a:srgbClr val="FF3131"/>
                </a:solidFill>
                <a:latin typeface="Fahkwang Bold Italics"/>
              </a:rPr>
              <a:t>Potrzeba</a:t>
            </a:r>
            <a:r>
              <a:rPr lang="en-US" sz="4800" dirty="0">
                <a:solidFill>
                  <a:srgbClr val="FF3131"/>
                </a:solidFill>
                <a:latin typeface="Fahkwang Bold Italics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Fahkwang Bold Italics"/>
              </a:rPr>
              <a:t>bliskości</a:t>
            </a:r>
            <a:endParaRPr lang="en-US" sz="4800" dirty="0">
              <a:solidFill>
                <a:srgbClr val="FF3131"/>
              </a:solidFill>
              <a:latin typeface="Fahkwang Bold Italics"/>
            </a:endParaRPr>
          </a:p>
          <a:p>
            <a:pPr>
              <a:lnSpc>
                <a:spcPts val="3128"/>
              </a:lnSpc>
            </a:pPr>
            <a:endParaRPr lang="en-US" sz="4200" dirty="0">
              <a:solidFill>
                <a:srgbClr val="FF3131"/>
              </a:solidFill>
              <a:latin typeface="Fahkwang Bold Italics"/>
            </a:endParaRPr>
          </a:p>
          <a:p>
            <a:pPr>
              <a:lnSpc>
                <a:spcPts val="4227"/>
              </a:lnSpc>
            </a:pPr>
            <a:r>
              <a:rPr lang="en-US" sz="4200" dirty="0">
                <a:solidFill>
                  <a:srgbClr val="163459"/>
                </a:solidFill>
                <a:latin typeface="Fahkwang Bold"/>
              </a:rPr>
              <a:t>Z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potrzeby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bliskości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nigdy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się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nie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wyrasta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. </a:t>
            </a:r>
            <a:r>
              <a:rPr lang="pl-PL" sz="4200" dirty="0">
                <a:solidFill>
                  <a:srgbClr val="163459"/>
                </a:solidFill>
                <a:latin typeface="Fahkwang Bold"/>
              </a:rPr>
              <a:t>C</a:t>
            </a:r>
            <a:r>
              <a:rPr lang="en-US" sz="4200" dirty="0" err="1" smtClean="0">
                <a:solidFill>
                  <a:srgbClr val="163459"/>
                </a:solidFill>
                <a:latin typeface="Fahkwang Bold"/>
              </a:rPr>
              <a:t>hoć</a:t>
            </a:r>
            <a:r>
              <a:rPr lang="en-US" sz="4200" dirty="0" smtClean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nastolatek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może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często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zachowywać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się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tak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,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jakby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nie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chciał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bliskości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, to w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głębi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serca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jest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jeszcze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przecież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dzieckiem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,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które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pragnie</a:t>
            </a:r>
            <a:r>
              <a:rPr lang="en-US" sz="4200" dirty="0">
                <a:solidFill>
                  <a:srgbClr val="163459"/>
                </a:solidFill>
                <a:latin typeface="Fahkwang Bold"/>
              </a:rPr>
              <a:t> </a:t>
            </a:r>
            <a:r>
              <a:rPr lang="en-US" sz="4200" dirty="0" err="1">
                <a:solidFill>
                  <a:srgbClr val="163459"/>
                </a:solidFill>
                <a:latin typeface="Fahkwang Bold"/>
              </a:rPr>
              <a:t>przytulenia</a:t>
            </a:r>
            <a:r>
              <a:rPr lang="en-US" sz="4200" dirty="0" smtClean="0">
                <a:solidFill>
                  <a:srgbClr val="163459"/>
                </a:solidFill>
                <a:latin typeface="Fahkwang Bold"/>
              </a:rPr>
              <a:t>.</a:t>
            </a:r>
            <a:r>
              <a:rPr lang="en-US" sz="4200" dirty="0" smtClean="0">
                <a:solidFill>
                  <a:srgbClr val="163459"/>
                </a:solidFill>
                <a:latin typeface="Fahkwang"/>
              </a:rPr>
              <a:t> </a:t>
            </a:r>
          </a:p>
          <a:p>
            <a:pPr>
              <a:lnSpc>
                <a:spcPts val="4227"/>
              </a:lnSpc>
            </a:pPr>
            <a:endParaRPr lang="en-US" sz="2800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2734"/>
              </a:lnSpc>
            </a:pPr>
            <a:endParaRPr lang="en-US" sz="3019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2179"/>
              </a:lnSpc>
            </a:pPr>
            <a:endParaRPr lang="en-US" sz="3019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2179"/>
              </a:lnSpc>
            </a:pPr>
            <a:endParaRPr lang="en-US" sz="3019" dirty="0">
              <a:solidFill>
                <a:srgbClr val="FF3131"/>
              </a:solidFill>
              <a:latin typeface="Fahkwang Bold"/>
            </a:endParaRPr>
          </a:p>
          <a:p>
            <a:pPr>
              <a:lnSpc>
                <a:spcPts val="2667"/>
              </a:lnSpc>
            </a:pPr>
            <a:endParaRPr lang="en-US" sz="3019" dirty="0">
              <a:solidFill>
                <a:srgbClr val="FF3131"/>
              </a:solidFill>
              <a:latin typeface="Fahkwang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1647</Words>
  <Application>Microsoft Office PowerPoint</Application>
  <PresentationFormat>Niestandardowy</PresentationFormat>
  <Paragraphs>144</Paragraphs>
  <Slides>21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0" baseType="lpstr">
      <vt:lpstr>Fahkwang Extra-Light</vt:lpstr>
      <vt:lpstr>Fahkwang</vt:lpstr>
      <vt:lpstr>Fahkwang Italics</vt:lpstr>
      <vt:lpstr>Arial</vt:lpstr>
      <vt:lpstr>Fahkwang Bold</vt:lpstr>
      <vt:lpstr>Maharlika</vt:lpstr>
      <vt:lpstr>Fahkwang Bold Italics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Potrzeby nastolatka, czyli jak zrozumieć dorastające dziecko</dc:title>
  <dc:creator>karin</dc:creator>
  <cp:lastModifiedBy>Psycholog</cp:lastModifiedBy>
  <cp:revision>56</cp:revision>
  <dcterms:created xsi:type="dcterms:W3CDTF">2006-08-16T00:00:00Z</dcterms:created>
  <dcterms:modified xsi:type="dcterms:W3CDTF">2024-02-01T13:02:02Z</dcterms:modified>
  <dc:identifier>DAF4Y9vp6-Y</dc:identifier>
</cp:coreProperties>
</file>